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4" r:id="rId2"/>
    <p:sldMasterId id="2147483696" r:id="rId3"/>
    <p:sldMasterId id="2147483708" r:id="rId4"/>
    <p:sldMasterId id="2147483720" r:id="rId5"/>
    <p:sldMasterId id="2147483732" r:id="rId6"/>
  </p:sldMasterIdLst>
  <p:sldIdLst>
    <p:sldId id="471" r:id="rId7"/>
    <p:sldId id="273" r:id="rId8"/>
    <p:sldId id="615" r:id="rId9"/>
    <p:sldId id="479" r:id="rId10"/>
    <p:sldId id="490" r:id="rId11"/>
    <p:sldId id="354" r:id="rId12"/>
    <p:sldId id="396" r:id="rId13"/>
    <p:sldId id="355" r:id="rId14"/>
    <p:sldId id="483" r:id="rId15"/>
    <p:sldId id="489" r:id="rId16"/>
    <p:sldId id="387" r:id="rId17"/>
    <p:sldId id="482" r:id="rId18"/>
    <p:sldId id="491" r:id="rId19"/>
    <p:sldId id="616" r:id="rId20"/>
    <p:sldId id="487" r:id="rId21"/>
    <p:sldId id="617" r:id="rId22"/>
    <p:sldId id="618" r:id="rId23"/>
    <p:sldId id="619" r:id="rId24"/>
    <p:sldId id="620" r:id="rId25"/>
    <p:sldId id="621" r:id="rId26"/>
    <p:sldId id="623" r:id="rId27"/>
    <p:sldId id="385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7BF33"/>
    <a:srgbClr val="0F8003"/>
    <a:srgbClr val="E3801C"/>
    <a:srgbClr val="85C1B7"/>
    <a:srgbClr val="9562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474"/>
    <p:restoredTop sz="95610"/>
  </p:normalViewPr>
  <p:slideViewPr>
    <p:cSldViewPr snapToGrid="0" snapToObjects="1">
      <p:cViewPr varScale="1">
        <p:scale>
          <a:sx n="44" d="100"/>
          <a:sy n="44" d="100"/>
        </p:scale>
        <p:origin x="232" y="1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F52BCC0-F7DA-45A1-B058-8EF0481EED50}" type="doc">
      <dgm:prSet loTypeId="urn:microsoft.com/office/officeart/2005/8/layout/venn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D0FD2C7-AB72-4ECD-91F3-B20869A30997}">
      <dgm:prSet/>
      <dgm:spPr/>
      <dgm:t>
        <a:bodyPr/>
        <a:lstStyle/>
        <a:p>
          <a:r>
            <a:rPr lang="en-GB" dirty="0">
              <a:solidFill>
                <a:schemeClr val="accent2"/>
              </a:solidFill>
            </a:rPr>
            <a:t>L14: What happened in the </a:t>
          </a:r>
          <a:r>
            <a:rPr lang="en-GB" b="1" dirty="0">
              <a:solidFill>
                <a:schemeClr val="accent2"/>
              </a:solidFill>
            </a:rPr>
            <a:t>2006 Palestine election?</a:t>
          </a:r>
          <a:endParaRPr lang="en-US" b="1" dirty="0">
            <a:solidFill>
              <a:schemeClr val="accent2"/>
            </a:solidFill>
          </a:endParaRPr>
        </a:p>
      </dgm:t>
    </dgm:pt>
    <dgm:pt modelId="{343392B7-C90B-4B83-9A3B-F2053DC2C2EE}" type="parTrans" cxnId="{99DC36A3-3382-4250-B448-F5F686C96E00}">
      <dgm:prSet/>
      <dgm:spPr/>
      <dgm:t>
        <a:bodyPr/>
        <a:lstStyle/>
        <a:p>
          <a:endParaRPr lang="en-US"/>
        </a:p>
      </dgm:t>
    </dgm:pt>
    <dgm:pt modelId="{1DC08F9E-2A99-4BCB-8E2E-FAD793F68E6C}" type="sibTrans" cxnId="{99DC36A3-3382-4250-B448-F5F686C96E00}">
      <dgm:prSet/>
      <dgm:spPr/>
      <dgm:t>
        <a:bodyPr/>
        <a:lstStyle/>
        <a:p>
          <a:endParaRPr lang="en-US"/>
        </a:p>
      </dgm:t>
    </dgm:pt>
    <dgm:pt modelId="{541C7FEE-E3D1-4271-876C-1F50E0380C4B}">
      <dgm:prSet/>
      <dgm:spPr/>
      <dgm:t>
        <a:bodyPr/>
        <a:lstStyle/>
        <a:p>
          <a:r>
            <a:rPr lang="en-GB" dirty="0">
              <a:solidFill>
                <a:schemeClr val="accent3"/>
              </a:solidFill>
            </a:rPr>
            <a:t>L15: What are the consequences of the </a:t>
          </a:r>
          <a:r>
            <a:rPr lang="en-GB" b="1" dirty="0">
              <a:solidFill>
                <a:schemeClr val="accent3"/>
              </a:solidFill>
            </a:rPr>
            <a:t>blockade on Gaza</a:t>
          </a:r>
          <a:r>
            <a:rPr lang="en-GB" dirty="0">
              <a:solidFill>
                <a:schemeClr val="accent3"/>
              </a:solidFill>
            </a:rPr>
            <a:t>?</a:t>
          </a:r>
          <a:endParaRPr lang="en-US" dirty="0">
            <a:solidFill>
              <a:schemeClr val="accent3"/>
            </a:solidFill>
          </a:endParaRPr>
        </a:p>
      </dgm:t>
    </dgm:pt>
    <dgm:pt modelId="{AF1A9429-3B01-4C10-B204-946EC697134F}" type="parTrans" cxnId="{B6451C6D-91C6-46E7-ADB9-0BDD87F8ACC2}">
      <dgm:prSet/>
      <dgm:spPr/>
      <dgm:t>
        <a:bodyPr/>
        <a:lstStyle/>
        <a:p>
          <a:endParaRPr lang="en-US"/>
        </a:p>
      </dgm:t>
    </dgm:pt>
    <dgm:pt modelId="{DA320C16-B208-4782-8155-CEB3748BE814}" type="sibTrans" cxnId="{B6451C6D-91C6-46E7-ADB9-0BDD87F8ACC2}">
      <dgm:prSet/>
      <dgm:spPr/>
      <dgm:t>
        <a:bodyPr/>
        <a:lstStyle/>
        <a:p>
          <a:endParaRPr lang="en-US"/>
        </a:p>
      </dgm:t>
    </dgm:pt>
    <dgm:pt modelId="{181D3A6B-4933-4B81-9077-FB5DBCEFD049}">
      <dgm:prSet/>
      <dgm:spPr/>
      <dgm:t>
        <a:bodyPr/>
        <a:lstStyle/>
        <a:p>
          <a:r>
            <a:rPr lang="en-GB" dirty="0">
              <a:solidFill>
                <a:schemeClr val="accent4"/>
              </a:solidFill>
            </a:rPr>
            <a:t>L16: What is the impact of </a:t>
          </a:r>
          <a:r>
            <a:rPr lang="en-GB" b="1" dirty="0">
              <a:solidFill>
                <a:schemeClr val="accent4"/>
              </a:solidFill>
            </a:rPr>
            <a:t>illegal Israeli settlements </a:t>
          </a:r>
          <a:r>
            <a:rPr lang="en-GB" b="0" dirty="0">
              <a:solidFill>
                <a:schemeClr val="accent4"/>
              </a:solidFill>
            </a:rPr>
            <a:t>in the West Bank?</a:t>
          </a:r>
          <a:endParaRPr lang="en-US" b="0" dirty="0">
            <a:solidFill>
              <a:schemeClr val="accent4"/>
            </a:solidFill>
          </a:endParaRPr>
        </a:p>
      </dgm:t>
    </dgm:pt>
    <dgm:pt modelId="{7FF0C863-C50B-4434-B129-3134E2D5B9B2}" type="parTrans" cxnId="{DBD63889-36AA-4F93-8389-CD5B7664D07D}">
      <dgm:prSet/>
      <dgm:spPr/>
      <dgm:t>
        <a:bodyPr/>
        <a:lstStyle/>
        <a:p>
          <a:endParaRPr lang="en-US"/>
        </a:p>
      </dgm:t>
    </dgm:pt>
    <dgm:pt modelId="{4AFD7E89-7425-47B4-8A9B-887A3F362B8D}" type="sibTrans" cxnId="{DBD63889-36AA-4F93-8389-CD5B7664D07D}">
      <dgm:prSet/>
      <dgm:spPr/>
      <dgm:t>
        <a:bodyPr/>
        <a:lstStyle/>
        <a:p>
          <a:endParaRPr lang="en-US"/>
        </a:p>
      </dgm:t>
    </dgm:pt>
    <dgm:pt modelId="{1B756DB5-F6FD-448F-99B3-029A0C439E7C}">
      <dgm:prSet/>
      <dgm:spPr/>
      <dgm:t>
        <a:bodyPr/>
        <a:lstStyle/>
        <a:p>
          <a:r>
            <a:rPr lang="en-GB" dirty="0">
              <a:solidFill>
                <a:schemeClr val="accent5"/>
              </a:solidFill>
            </a:rPr>
            <a:t>L17: What are the consequences of </a:t>
          </a:r>
          <a:r>
            <a:rPr lang="en-GB" b="0" dirty="0">
              <a:solidFill>
                <a:schemeClr val="accent5"/>
              </a:solidFill>
            </a:rPr>
            <a:t>Israel’s </a:t>
          </a:r>
          <a:r>
            <a:rPr lang="en-GB" b="1" dirty="0">
              <a:solidFill>
                <a:schemeClr val="accent5"/>
              </a:solidFill>
            </a:rPr>
            <a:t>illegal</a:t>
          </a:r>
          <a:r>
            <a:rPr lang="en-GB" b="0" dirty="0">
              <a:solidFill>
                <a:schemeClr val="accent5"/>
              </a:solidFill>
            </a:rPr>
            <a:t> </a:t>
          </a:r>
          <a:r>
            <a:rPr lang="en-GB" b="1" dirty="0">
              <a:solidFill>
                <a:schemeClr val="accent5"/>
              </a:solidFill>
            </a:rPr>
            <a:t>annexation of East Jerusalem</a:t>
          </a:r>
          <a:r>
            <a:rPr lang="en-GB" dirty="0">
              <a:solidFill>
                <a:schemeClr val="accent5"/>
              </a:solidFill>
            </a:rPr>
            <a:t> for Palestinians?</a:t>
          </a:r>
          <a:endParaRPr lang="en-US" dirty="0">
            <a:solidFill>
              <a:schemeClr val="accent5"/>
            </a:solidFill>
          </a:endParaRPr>
        </a:p>
      </dgm:t>
    </dgm:pt>
    <dgm:pt modelId="{16024A27-82B6-4DDB-BA66-579CB76CA9A2}" type="parTrans" cxnId="{D9850033-ED89-4886-8BEB-ACA2D7EDF59B}">
      <dgm:prSet/>
      <dgm:spPr/>
      <dgm:t>
        <a:bodyPr/>
        <a:lstStyle/>
        <a:p>
          <a:endParaRPr lang="en-US"/>
        </a:p>
      </dgm:t>
    </dgm:pt>
    <dgm:pt modelId="{A9914325-0E9A-4F07-BE8D-D7CD7E1CD461}" type="sibTrans" cxnId="{D9850033-ED89-4886-8BEB-ACA2D7EDF59B}">
      <dgm:prSet/>
      <dgm:spPr/>
      <dgm:t>
        <a:bodyPr/>
        <a:lstStyle/>
        <a:p>
          <a:endParaRPr lang="en-US"/>
        </a:p>
      </dgm:t>
    </dgm:pt>
    <dgm:pt modelId="{A05E4B38-F52B-4092-A05C-6E9876515B1F}">
      <dgm:prSet/>
      <dgm:spPr/>
      <dgm:t>
        <a:bodyPr/>
        <a:lstStyle/>
        <a:p>
          <a:r>
            <a:rPr lang="en-GB" dirty="0">
              <a:solidFill>
                <a:schemeClr val="accent6"/>
              </a:solidFill>
            </a:rPr>
            <a:t>L18: How does life </a:t>
          </a:r>
          <a:r>
            <a:rPr lang="en-GB" b="1" dirty="0">
              <a:solidFill>
                <a:schemeClr val="accent6"/>
              </a:solidFill>
            </a:rPr>
            <a:t>differ for Palestinians and Israelis inside Israel?</a:t>
          </a:r>
          <a:endParaRPr lang="en-US" b="1" dirty="0">
            <a:solidFill>
              <a:schemeClr val="accent6"/>
            </a:solidFill>
          </a:endParaRPr>
        </a:p>
      </dgm:t>
    </dgm:pt>
    <dgm:pt modelId="{5FA458FF-AFBF-4A07-A411-AAC7BAFEC696}" type="parTrans" cxnId="{AEA49361-BF94-4D55-B496-4899475BF45A}">
      <dgm:prSet/>
      <dgm:spPr/>
      <dgm:t>
        <a:bodyPr/>
        <a:lstStyle/>
        <a:p>
          <a:endParaRPr lang="en-US"/>
        </a:p>
      </dgm:t>
    </dgm:pt>
    <dgm:pt modelId="{3604C549-B38A-4FDA-AB66-1EC41C3DB327}" type="sibTrans" cxnId="{AEA49361-BF94-4D55-B496-4899475BF45A}">
      <dgm:prSet/>
      <dgm:spPr/>
      <dgm:t>
        <a:bodyPr/>
        <a:lstStyle/>
        <a:p>
          <a:endParaRPr lang="en-US"/>
        </a:p>
      </dgm:t>
    </dgm:pt>
    <dgm:pt modelId="{FEC85CA6-D52D-4A31-96CE-AF9865979185}">
      <dgm:prSet/>
      <dgm:spPr/>
      <dgm:t>
        <a:bodyPr/>
        <a:lstStyle/>
        <a:p>
          <a:r>
            <a:rPr lang="en-GB" dirty="0">
              <a:solidFill>
                <a:schemeClr val="accent4"/>
              </a:solidFill>
            </a:rPr>
            <a:t>L19: What </a:t>
          </a:r>
          <a:r>
            <a:rPr lang="en-GB" b="1" dirty="0">
              <a:solidFill>
                <a:schemeClr val="accent4"/>
              </a:solidFill>
            </a:rPr>
            <a:t>comparisons</a:t>
          </a:r>
          <a:r>
            <a:rPr lang="en-GB" dirty="0">
              <a:solidFill>
                <a:schemeClr val="accent4"/>
              </a:solidFill>
            </a:rPr>
            <a:t> can be drawn between Palestine-Israel and </a:t>
          </a:r>
          <a:r>
            <a:rPr lang="en-GB" b="1" dirty="0">
              <a:solidFill>
                <a:schemeClr val="accent4"/>
              </a:solidFill>
            </a:rPr>
            <a:t>elsewhere</a:t>
          </a:r>
          <a:r>
            <a:rPr lang="en-GB" dirty="0">
              <a:solidFill>
                <a:schemeClr val="accent4"/>
              </a:solidFill>
            </a:rPr>
            <a:t>?</a:t>
          </a:r>
          <a:endParaRPr lang="en-US" dirty="0">
            <a:solidFill>
              <a:schemeClr val="accent4"/>
            </a:solidFill>
          </a:endParaRPr>
        </a:p>
      </dgm:t>
    </dgm:pt>
    <dgm:pt modelId="{38DC6F43-9F8E-43B7-A2C0-CE5E9989A52B}" type="parTrans" cxnId="{9E6AAB38-7B28-48FD-A5C0-3C9BCE4C7C02}">
      <dgm:prSet/>
      <dgm:spPr/>
      <dgm:t>
        <a:bodyPr/>
        <a:lstStyle/>
        <a:p>
          <a:endParaRPr lang="en-US"/>
        </a:p>
      </dgm:t>
    </dgm:pt>
    <dgm:pt modelId="{A56AC816-A24D-4EAF-9569-1A5A09C149DE}" type="sibTrans" cxnId="{9E6AAB38-7B28-48FD-A5C0-3C9BCE4C7C02}">
      <dgm:prSet/>
      <dgm:spPr/>
      <dgm:t>
        <a:bodyPr/>
        <a:lstStyle/>
        <a:p>
          <a:endParaRPr lang="en-US"/>
        </a:p>
      </dgm:t>
    </dgm:pt>
    <dgm:pt modelId="{8F3D6B95-3147-4709-9F55-2D2D590C4B2E}">
      <dgm:prSet/>
      <dgm:spPr/>
      <dgm:t>
        <a:bodyPr/>
        <a:lstStyle/>
        <a:p>
          <a:r>
            <a:rPr lang="en-GB" dirty="0">
              <a:solidFill>
                <a:schemeClr val="accent3"/>
              </a:solidFill>
            </a:rPr>
            <a:t>L20: What should be done about the situation in Palestine-Israel?</a:t>
          </a:r>
          <a:endParaRPr lang="en-US" dirty="0">
            <a:solidFill>
              <a:schemeClr val="accent3"/>
            </a:solidFill>
          </a:endParaRPr>
        </a:p>
      </dgm:t>
    </dgm:pt>
    <dgm:pt modelId="{6D3DA247-8647-47D1-836E-6562D1E530FF}" type="parTrans" cxnId="{2C59C583-E383-411B-9C36-8CDBE9964DBA}">
      <dgm:prSet/>
      <dgm:spPr/>
      <dgm:t>
        <a:bodyPr/>
        <a:lstStyle/>
        <a:p>
          <a:endParaRPr lang="en-US"/>
        </a:p>
      </dgm:t>
    </dgm:pt>
    <dgm:pt modelId="{4687789D-9C5C-4A1F-A4F8-4DF4F948D0D8}" type="sibTrans" cxnId="{2C59C583-E383-411B-9C36-8CDBE9964DBA}">
      <dgm:prSet/>
      <dgm:spPr/>
      <dgm:t>
        <a:bodyPr/>
        <a:lstStyle/>
        <a:p>
          <a:endParaRPr lang="en-US"/>
        </a:p>
      </dgm:t>
    </dgm:pt>
    <dgm:pt modelId="{11279779-7FFB-9E45-88D5-949E1A923345}" type="pres">
      <dgm:prSet presAssocID="{6F52BCC0-F7DA-45A1-B058-8EF0481EED50}" presName="compositeShape" presStyleCnt="0">
        <dgm:presLayoutVars>
          <dgm:chMax val="7"/>
          <dgm:dir/>
          <dgm:resizeHandles val="exact"/>
        </dgm:presLayoutVars>
      </dgm:prSet>
      <dgm:spPr/>
    </dgm:pt>
    <dgm:pt modelId="{793B1B54-ED28-8041-A248-FCD5FDD07E39}" type="pres">
      <dgm:prSet presAssocID="{8D0FD2C7-AB72-4ECD-91F3-B20869A30997}" presName="circ1" presStyleLbl="vennNode1" presStyleIdx="0" presStyleCnt="7"/>
      <dgm:spPr/>
    </dgm:pt>
    <dgm:pt modelId="{CE0E8011-8973-724A-AC01-ED53D6841130}" type="pres">
      <dgm:prSet presAssocID="{8D0FD2C7-AB72-4ECD-91F3-B20869A3099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2C9CA218-8D57-C545-A7CE-2C02335DBF05}" type="pres">
      <dgm:prSet presAssocID="{541C7FEE-E3D1-4271-876C-1F50E0380C4B}" presName="circ2" presStyleLbl="vennNode1" presStyleIdx="1" presStyleCnt="7"/>
      <dgm:spPr/>
    </dgm:pt>
    <dgm:pt modelId="{40CEB215-497A-074E-B87B-5BA80E51241F}" type="pres">
      <dgm:prSet presAssocID="{541C7FEE-E3D1-4271-876C-1F50E0380C4B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2C73E4AB-7A13-F241-815C-5E30E188ED00}" type="pres">
      <dgm:prSet presAssocID="{181D3A6B-4933-4B81-9077-FB5DBCEFD049}" presName="circ3" presStyleLbl="vennNode1" presStyleIdx="2" presStyleCnt="7"/>
      <dgm:spPr/>
    </dgm:pt>
    <dgm:pt modelId="{54AC465C-4A7F-7043-87BB-2A737D45BE56}" type="pres">
      <dgm:prSet presAssocID="{181D3A6B-4933-4B81-9077-FB5DBCEFD049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E7EAE48D-A2CE-6B4C-97F1-2A036A323C1B}" type="pres">
      <dgm:prSet presAssocID="{1B756DB5-F6FD-448F-99B3-029A0C439E7C}" presName="circ4" presStyleLbl="vennNode1" presStyleIdx="3" presStyleCnt="7"/>
      <dgm:spPr/>
    </dgm:pt>
    <dgm:pt modelId="{FDB11B7B-5367-544D-8052-C3C64BE64E92}" type="pres">
      <dgm:prSet presAssocID="{1B756DB5-F6FD-448F-99B3-029A0C439E7C}" presName="circ4Tx" presStyleLbl="revTx" presStyleIdx="0" presStyleCnt="0" custScaleX="164277">
        <dgm:presLayoutVars>
          <dgm:chMax val="0"/>
          <dgm:chPref val="0"/>
          <dgm:bulletEnabled val="1"/>
        </dgm:presLayoutVars>
      </dgm:prSet>
      <dgm:spPr/>
    </dgm:pt>
    <dgm:pt modelId="{50DBF6FA-67BF-6D48-9B8B-913150B53CB3}" type="pres">
      <dgm:prSet presAssocID="{A05E4B38-F52B-4092-A05C-6E9876515B1F}" presName="circ5" presStyleLbl="vennNode1" presStyleIdx="4" presStyleCnt="7"/>
      <dgm:spPr/>
    </dgm:pt>
    <dgm:pt modelId="{9179FDE6-CCEA-014F-B311-B43464694DEC}" type="pres">
      <dgm:prSet presAssocID="{A05E4B38-F52B-4092-A05C-6E9876515B1F}" presName="circ5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7E2F7F28-62E6-F240-87A9-380AB61E387C}" type="pres">
      <dgm:prSet presAssocID="{FEC85CA6-D52D-4A31-96CE-AF9865979185}" presName="circ6" presStyleLbl="vennNode1" presStyleIdx="5" presStyleCnt="7"/>
      <dgm:spPr/>
    </dgm:pt>
    <dgm:pt modelId="{E517163D-C532-0940-BEA5-7B6AEECAA446}" type="pres">
      <dgm:prSet presAssocID="{FEC85CA6-D52D-4A31-96CE-AF9865979185}" presName="circ6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8F630ED2-BBF8-C345-AE3A-5ACC0996777B}" type="pres">
      <dgm:prSet presAssocID="{8F3D6B95-3147-4709-9F55-2D2D590C4B2E}" presName="circ7" presStyleLbl="vennNode1" presStyleIdx="6" presStyleCnt="7"/>
      <dgm:spPr/>
    </dgm:pt>
    <dgm:pt modelId="{FFB9F088-932E-4C47-AA27-60F8542B90EE}" type="pres">
      <dgm:prSet presAssocID="{8F3D6B95-3147-4709-9F55-2D2D590C4B2E}" presName="circ7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121F782E-4EA1-DB45-9282-58E6DD7CAF4A}" type="presOf" srcId="{1B756DB5-F6FD-448F-99B3-029A0C439E7C}" destId="{FDB11B7B-5367-544D-8052-C3C64BE64E92}" srcOrd="0" destOrd="0" presId="urn:microsoft.com/office/officeart/2005/8/layout/venn1"/>
    <dgm:cxn modelId="{8B26D92F-FBFE-BC46-AC12-9F0055151D1E}" type="presOf" srcId="{181D3A6B-4933-4B81-9077-FB5DBCEFD049}" destId="{54AC465C-4A7F-7043-87BB-2A737D45BE56}" srcOrd="0" destOrd="0" presId="urn:microsoft.com/office/officeart/2005/8/layout/venn1"/>
    <dgm:cxn modelId="{D9850033-ED89-4886-8BEB-ACA2D7EDF59B}" srcId="{6F52BCC0-F7DA-45A1-B058-8EF0481EED50}" destId="{1B756DB5-F6FD-448F-99B3-029A0C439E7C}" srcOrd="3" destOrd="0" parTransId="{16024A27-82B6-4DDB-BA66-579CB76CA9A2}" sibTransId="{A9914325-0E9A-4F07-BE8D-D7CD7E1CD461}"/>
    <dgm:cxn modelId="{9E6AAB38-7B28-48FD-A5C0-3C9BCE4C7C02}" srcId="{6F52BCC0-F7DA-45A1-B058-8EF0481EED50}" destId="{FEC85CA6-D52D-4A31-96CE-AF9865979185}" srcOrd="5" destOrd="0" parTransId="{38DC6F43-9F8E-43B7-A2C0-CE5E9989A52B}" sibTransId="{A56AC816-A24D-4EAF-9569-1A5A09C149DE}"/>
    <dgm:cxn modelId="{AEA49361-BF94-4D55-B496-4899475BF45A}" srcId="{6F52BCC0-F7DA-45A1-B058-8EF0481EED50}" destId="{A05E4B38-F52B-4092-A05C-6E9876515B1F}" srcOrd="4" destOrd="0" parTransId="{5FA458FF-AFBF-4A07-A411-AAC7BAFEC696}" sibTransId="{3604C549-B38A-4FDA-AB66-1EC41C3DB327}"/>
    <dgm:cxn modelId="{B6451C6D-91C6-46E7-ADB9-0BDD87F8ACC2}" srcId="{6F52BCC0-F7DA-45A1-B058-8EF0481EED50}" destId="{541C7FEE-E3D1-4271-876C-1F50E0380C4B}" srcOrd="1" destOrd="0" parTransId="{AF1A9429-3B01-4C10-B204-946EC697134F}" sibTransId="{DA320C16-B208-4782-8155-CEB3748BE814}"/>
    <dgm:cxn modelId="{7C8BC876-62E0-EA4C-85C4-732666464A19}" type="presOf" srcId="{8F3D6B95-3147-4709-9F55-2D2D590C4B2E}" destId="{FFB9F088-932E-4C47-AA27-60F8542B90EE}" srcOrd="0" destOrd="0" presId="urn:microsoft.com/office/officeart/2005/8/layout/venn1"/>
    <dgm:cxn modelId="{2C59C583-E383-411B-9C36-8CDBE9964DBA}" srcId="{6F52BCC0-F7DA-45A1-B058-8EF0481EED50}" destId="{8F3D6B95-3147-4709-9F55-2D2D590C4B2E}" srcOrd="6" destOrd="0" parTransId="{6D3DA247-8647-47D1-836E-6562D1E530FF}" sibTransId="{4687789D-9C5C-4A1F-A4F8-4DF4F948D0D8}"/>
    <dgm:cxn modelId="{322A3388-7081-0548-A91E-8F3395D2C884}" type="presOf" srcId="{8D0FD2C7-AB72-4ECD-91F3-B20869A30997}" destId="{CE0E8011-8973-724A-AC01-ED53D6841130}" srcOrd="0" destOrd="0" presId="urn:microsoft.com/office/officeart/2005/8/layout/venn1"/>
    <dgm:cxn modelId="{DBD63889-36AA-4F93-8389-CD5B7664D07D}" srcId="{6F52BCC0-F7DA-45A1-B058-8EF0481EED50}" destId="{181D3A6B-4933-4B81-9077-FB5DBCEFD049}" srcOrd="2" destOrd="0" parTransId="{7FF0C863-C50B-4434-B129-3134E2D5B9B2}" sibTransId="{4AFD7E89-7425-47B4-8A9B-887A3F362B8D}"/>
    <dgm:cxn modelId="{9AB29A8E-D4A1-8049-B3DD-A4DFD145A1F2}" type="presOf" srcId="{A05E4B38-F52B-4092-A05C-6E9876515B1F}" destId="{9179FDE6-CCEA-014F-B311-B43464694DEC}" srcOrd="0" destOrd="0" presId="urn:microsoft.com/office/officeart/2005/8/layout/venn1"/>
    <dgm:cxn modelId="{99DC36A3-3382-4250-B448-F5F686C96E00}" srcId="{6F52BCC0-F7DA-45A1-B058-8EF0481EED50}" destId="{8D0FD2C7-AB72-4ECD-91F3-B20869A30997}" srcOrd="0" destOrd="0" parTransId="{343392B7-C90B-4B83-9A3B-F2053DC2C2EE}" sibTransId="{1DC08F9E-2A99-4BCB-8E2E-FAD793F68E6C}"/>
    <dgm:cxn modelId="{DEA8F7BB-E009-B240-A8D3-C14B2E28CD81}" type="presOf" srcId="{541C7FEE-E3D1-4271-876C-1F50E0380C4B}" destId="{40CEB215-497A-074E-B87B-5BA80E51241F}" srcOrd="0" destOrd="0" presId="urn:microsoft.com/office/officeart/2005/8/layout/venn1"/>
    <dgm:cxn modelId="{879892FC-7863-DF4D-91AC-88F59FE745C3}" type="presOf" srcId="{6F52BCC0-F7DA-45A1-B058-8EF0481EED50}" destId="{11279779-7FFB-9E45-88D5-949E1A923345}" srcOrd="0" destOrd="0" presId="urn:microsoft.com/office/officeart/2005/8/layout/venn1"/>
    <dgm:cxn modelId="{E43B15FF-AFB3-534A-B66E-D9775D30C911}" type="presOf" srcId="{FEC85CA6-D52D-4A31-96CE-AF9865979185}" destId="{E517163D-C532-0940-BEA5-7B6AEECAA446}" srcOrd="0" destOrd="0" presId="urn:microsoft.com/office/officeart/2005/8/layout/venn1"/>
    <dgm:cxn modelId="{E249A3AA-6953-BC4A-B7D2-761B3B02AD35}" type="presParOf" srcId="{11279779-7FFB-9E45-88D5-949E1A923345}" destId="{793B1B54-ED28-8041-A248-FCD5FDD07E39}" srcOrd="0" destOrd="0" presId="urn:microsoft.com/office/officeart/2005/8/layout/venn1"/>
    <dgm:cxn modelId="{519E7610-BD8B-9346-9D2B-22DE05A88E79}" type="presParOf" srcId="{11279779-7FFB-9E45-88D5-949E1A923345}" destId="{CE0E8011-8973-724A-AC01-ED53D6841130}" srcOrd="1" destOrd="0" presId="urn:microsoft.com/office/officeart/2005/8/layout/venn1"/>
    <dgm:cxn modelId="{47492402-5371-A643-98CD-6A5B75CC307B}" type="presParOf" srcId="{11279779-7FFB-9E45-88D5-949E1A923345}" destId="{2C9CA218-8D57-C545-A7CE-2C02335DBF05}" srcOrd="2" destOrd="0" presId="urn:microsoft.com/office/officeart/2005/8/layout/venn1"/>
    <dgm:cxn modelId="{52471F39-2B61-924C-BF6F-824F8769E087}" type="presParOf" srcId="{11279779-7FFB-9E45-88D5-949E1A923345}" destId="{40CEB215-497A-074E-B87B-5BA80E51241F}" srcOrd="3" destOrd="0" presId="urn:microsoft.com/office/officeart/2005/8/layout/venn1"/>
    <dgm:cxn modelId="{8BE9D107-BC3E-984B-BCE0-7352DEF2009F}" type="presParOf" srcId="{11279779-7FFB-9E45-88D5-949E1A923345}" destId="{2C73E4AB-7A13-F241-815C-5E30E188ED00}" srcOrd="4" destOrd="0" presId="urn:microsoft.com/office/officeart/2005/8/layout/venn1"/>
    <dgm:cxn modelId="{F2554AAF-0933-F441-8454-AD601A8F4AFC}" type="presParOf" srcId="{11279779-7FFB-9E45-88D5-949E1A923345}" destId="{54AC465C-4A7F-7043-87BB-2A737D45BE56}" srcOrd="5" destOrd="0" presId="urn:microsoft.com/office/officeart/2005/8/layout/venn1"/>
    <dgm:cxn modelId="{098E248D-5128-DE4B-8235-94131C8304F3}" type="presParOf" srcId="{11279779-7FFB-9E45-88D5-949E1A923345}" destId="{E7EAE48D-A2CE-6B4C-97F1-2A036A323C1B}" srcOrd="6" destOrd="0" presId="urn:microsoft.com/office/officeart/2005/8/layout/venn1"/>
    <dgm:cxn modelId="{2FEB8C29-7FA2-F643-B215-8C2531BA1F59}" type="presParOf" srcId="{11279779-7FFB-9E45-88D5-949E1A923345}" destId="{FDB11B7B-5367-544D-8052-C3C64BE64E92}" srcOrd="7" destOrd="0" presId="urn:microsoft.com/office/officeart/2005/8/layout/venn1"/>
    <dgm:cxn modelId="{A67DC6FB-7496-E84D-8363-014DCA88033D}" type="presParOf" srcId="{11279779-7FFB-9E45-88D5-949E1A923345}" destId="{50DBF6FA-67BF-6D48-9B8B-913150B53CB3}" srcOrd="8" destOrd="0" presId="urn:microsoft.com/office/officeart/2005/8/layout/venn1"/>
    <dgm:cxn modelId="{67B59F4B-8A79-584E-8314-629ED1212C41}" type="presParOf" srcId="{11279779-7FFB-9E45-88D5-949E1A923345}" destId="{9179FDE6-CCEA-014F-B311-B43464694DEC}" srcOrd="9" destOrd="0" presId="urn:microsoft.com/office/officeart/2005/8/layout/venn1"/>
    <dgm:cxn modelId="{0AFCF6F1-A8EF-D243-8E1E-982A4A9406D1}" type="presParOf" srcId="{11279779-7FFB-9E45-88D5-949E1A923345}" destId="{7E2F7F28-62E6-F240-87A9-380AB61E387C}" srcOrd="10" destOrd="0" presId="urn:microsoft.com/office/officeart/2005/8/layout/venn1"/>
    <dgm:cxn modelId="{A2C05D4A-6BFB-9148-A9C2-06537B922DDE}" type="presParOf" srcId="{11279779-7FFB-9E45-88D5-949E1A923345}" destId="{E517163D-C532-0940-BEA5-7B6AEECAA446}" srcOrd="11" destOrd="0" presId="urn:microsoft.com/office/officeart/2005/8/layout/venn1"/>
    <dgm:cxn modelId="{20CD8CC5-8066-BF48-A14A-CE785C489954}" type="presParOf" srcId="{11279779-7FFB-9E45-88D5-949E1A923345}" destId="{8F630ED2-BBF8-C345-AE3A-5ACC0996777B}" srcOrd="12" destOrd="0" presId="urn:microsoft.com/office/officeart/2005/8/layout/venn1"/>
    <dgm:cxn modelId="{E08E4B9B-C650-1B42-BBC2-4D21FE2C7AA1}" type="presParOf" srcId="{11279779-7FFB-9E45-88D5-949E1A923345}" destId="{FFB9F088-932E-4C47-AA27-60F8542B90EE}" srcOrd="13" destOrd="0" presId="urn:microsoft.com/office/officeart/2005/8/layout/venn1"/>
  </dgm:cxnLst>
  <dgm:bg>
    <a:solidFill>
      <a:schemeClr val="bg1"/>
    </a:solidFill>
  </dgm:bg>
  <dgm:whole>
    <a:ln>
      <a:solidFill>
        <a:schemeClr val="bg1"/>
      </a:solidFill>
    </a:ln>
  </dgm:whole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F52BCC0-F7DA-45A1-B058-8EF0481EED50}" type="doc">
      <dgm:prSet loTypeId="urn:microsoft.com/office/officeart/2005/8/layout/venn1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8D0FD2C7-AB72-4ECD-91F3-B20869A30997}">
      <dgm:prSet/>
      <dgm:spPr/>
      <dgm:t>
        <a:bodyPr/>
        <a:lstStyle/>
        <a:p>
          <a:r>
            <a:rPr lang="en-GB" dirty="0">
              <a:solidFill>
                <a:schemeClr val="accent2"/>
              </a:solidFill>
            </a:rPr>
            <a:t>L1: Was Palestine an ‘</a:t>
          </a:r>
          <a:r>
            <a:rPr lang="en-GB" b="1" dirty="0">
              <a:solidFill>
                <a:schemeClr val="accent2"/>
              </a:solidFill>
            </a:rPr>
            <a:t>empty land’ in the nineteenth century?</a:t>
          </a:r>
          <a:endParaRPr lang="en-US" b="1" dirty="0">
            <a:solidFill>
              <a:schemeClr val="accent2"/>
            </a:solidFill>
          </a:endParaRPr>
        </a:p>
      </dgm:t>
    </dgm:pt>
    <dgm:pt modelId="{343392B7-C90B-4B83-9A3B-F2053DC2C2EE}" type="parTrans" cxnId="{99DC36A3-3382-4250-B448-F5F686C96E00}">
      <dgm:prSet/>
      <dgm:spPr/>
      <dgm:t>
        <a:bodyPr/>
        <a:lstStyle/>
        <a:p>
          <a:endParaRPr lang="en-US"/>
        </a:p>
      </dgm:t>
    </dgm:pt>
    <dgm:pt modelId="{1DC08F9E-2A99-4BCB-8E2E-FAD793F68E6C}" type="sibTrans" cxnId="{99DC36A3-3382-4250-B448-F5F686C96E00}">
      <dgm:prSet/>
      <dgm:spPr/>
      <dgm:t>
        <a:bodyPr/>
        <a:lstStyle/>
        <a:p>
          <a:endParaRPr lang="en-US"/>
        </a:p>
      </dgm:t>
    </dgm:pt>
    <dgm:pt modelId="{541C7FEE-E3D1-4271-876C-1F50E0380C4B}">
      <dgm:prSet/>
      <dgm:spPr/>
      <dgm:t>
        <a:bodyPr/>
        <a:lstStyle/>
        <a:p>
          <a:r>
            <a:rPr lang="en-GB" dirty="0">
              <a:solidFill>
                <a:schemeClr val="accent3"/>
              </a:solidFill>
            </a:rPr>
            <a:t>L2: Why was </a:t>
          </a:r>
          <a:r>
            <a:rPr lang="en-GB" b="1" dirty="0">
              <a:solidFill>
                <a:schemeClr val="accent3"/>
              </a:solidFill>
            </a:rPr>
            <a:t>Zionism</a:t>
          </a:r>
          <a:r>
            <a:rPr lang="en-GB" dirty="0">
              <a:solidFill>
                <a:schemeClr val="accent3"/>
              </a:solidFill>
            </a:rPr>
            <a:t> </a:t>
          </a:r>
          <a:r>
            <a:rPr lang="en-GB" b="1" dirty="0">
              <a:solidFill>
                <a:schemeClr val="accent3"/>
              </a:solidFill>
            </a:rPr>
            <a:t>established</a:t>
          </a:r>
          <a:r>
            <a:rPr lang="en-GB" dirty="0">
              <a:solidFill>
                <a:schemeClr val="accent3"/>
              </a:solidFill>
            </a:rPr>
            <a:t> in the nineteenth century?</a:t>
          </a:r>
          <a:endParaRPr lang="en-US" dirty="0">
            <a:solidFill>
              <a:schemeClr val="accent3"/>
            </a:solidFill>
          </a:endParaRPr>
        </a:p>
      </dgm:t>
    </dgm:pt>
    <dgm:pt modelId="{AF1A9429-3B01-4C10-B204-946EC697134F}" type="parTrans" cxnId="{B6451C6D-91C6-46E7-ADB9-0BDD87F8ACC2}">
      <dgm:prSet/>
      <dgm:spPr/>
      <dgm:t>
        <a:bodyPr/>
        <a:lstStyle/>
        <a:p>
          <a:endParaRPr lang="en-US"/>
        </a:p>
      </dgm:t>
    </dgm:pt>
    <dgm:pt modelId="{DA320C16-B208-4782-8155-CEB3748BE814}" type="sibTrans" cxnId="{B6451C6D-91C6-46E7-ADB9-0BDD87F8ACC2}">
      <dgm:prSet/>
      <dgm:spPr/>
      <dgm:t>
        <a:bodyPr/>
        <a:lstStyle/>
        <a:p>
          <a:endParaRPr lang="en-US"/>
        </a:p>
      </dgm:t>
    </dgm:pt>
    <dgm:pt modelId="{181D3A6B-4933-4B81-9077-FB5DBCEFD049}">
      <dgm:prSet/>
      <dgm:spPr/>
      <dgm:t>
        <a:bodyPr/>
        <a:lstStyle/>
        <a:p>
          <a:r>
            <a:rPr lang="en-GB" dirty="0">
              <a:solidFill>
                <a:schemeClr val="accent4"/>
              </a:solidFill>
            </a:rPr>
            <a:t>L3: What are the origins of the </a:t>
          </a:r>
          <a:r>
            <a:rPr lang="en-GB" b="1" dirty="0">
              <a:solidFill>
                <a:schemeClr val="accent4"/>
              </a:solidFill>
            </a:rPr>
            <a:t>Palestinian national movement</a:t>
          </a:r>
          <a:r>
            <a:rPr lang="en-GB" dirty="0">
              <a:solidFill>
                <a:schemeClr val="accent4"/>
              </a:solidFill>
            </a:rPr>
            <a:t>?</a:t>
          </a:r>
          <a:endParaRPr lang="en-US" dirty="0">
            <a:solidFill>
              <a:schemeClr val="accent4"/>
            </a:solidFill>
          </a:endParaRPr>
        </a:p>
      </dgm:t>
    </dgm:pt>
    <dgm:pt modelId="{7FF0C863-C50B-4434-B129-3134E2D5B9B2}" type="parTrans" cxnId="{DBD63889-36AA-4F93-8389-CD5B7664D07D}">
      <dgm:prSet/>
      <dgm:spPr/>
      <dgm:t>
        <a:bodyPr/>
        <a:lstStyle/>
        <a:p>
          <a:endParaRPr lang="en-US"/>
        </a:p>
      </dgm:t>
    </dgm:pt>
    <dgm:pt modelId="{4AFD7E89-7425-47B4-8A9B-887A3F362B8D}" type="sibTrans" cxnId="{DBD63889-36AA-4F93-8389-CD5B7664D07D}">
      <dgm:prSet/>
      <dgm:spPr/>
      <dgm:t>
        <a:bodyPr/>
        <a:lstStyle/>
        <a:p>
          <a:endParaRPr lang="en-US"/>
        </a:p>
      </dgm:t>
    </dgm:pt>
    <dgm:pt modelId="{1B756DB5-F6FD-448F-99B3-029A0C439E7C}">
      <dgm:prSet/>
      <dgm:spPr/>
      <dgm:t>
        <a:bodyPr/>
        <a:lstStyle/>
        <a:p>
          <a:r>
            <a:rPr lang="en-GB" dirty="0">
              <a:solidFill>
                <a:schemeClr val="accent5"/>
              </a:solidFill>
            </a:rPr>
            <a:t>L4: Why did </a:t>
          </a:r>
          <a:r>
            <a:rPr lang="en-GB" b="1" dirty="0">
              <a:solidFill>
                <a:schemeClr val="accent5"/>
              </a:solidFill>
            </a:rPr>
            <a:t>Britain</a:t>
          </a:r>
          <a:r>
            <a:rPr lang="en-GB" dirty="0">
              <a:solidFill>
                <a:schemeClr val="accent5"/>
              </a:solidFill>
            </a:rPr>
            <a:t> </a:t>
          </a:r>
          <a:r>
            <a:rPr lang="en-GB" b="1" dirty="0">
              <a:solidFill>
                <a:schemeClr val="accent5"/>
              </a:solidFill>
            </a:rPr>
            <a:t>govern Palestine-Israel between 1920 and 1948?</a:t>
          </a:r>
          <a:endParaRPr lang="en-US" b="1" dirty="0">
            <a:solidFill>
              <a:schemeClr val="accent5"/>
            </a:solidFill>
          </a:endParaRPr>
        </a:p>
      </dgm:t>
    </dgm:pt>
    <dgm:pt modelId="{16024A27-82B6-4DDB-BA66-579CB76CA9A2}" type="parTrans" cxnId="{D9850033-ED89-4886-8BEB-ACA2D7EDF59B}">
      <dgm:prSet/>
      <dgm:spPr/>
      <dgm:t>
        <a:bodyPr/>
        <a:lstStyle/>
        <a:p>
          <a:endParaRPr lang="en-US"/>
        </a:p>
      </dgm:t>
    </dgm:pt>
    <dgm:pt modelId="{A9914325-0E9A-4F07-BE8D-D7CD7E1CD461}" type="sibTrans" cxnId="{D9850033-ED89-4886-8BEB-ACA2D7EDF59B}">
      <dgm:prSet/>
      <dgm:spPr/>
      <dgm:t>
        <a:bodyPr/>
        <a:lstStyle/>
        <a:p>
          <a:endParaRPr lang="en-US"/>
        </a:p>
      </dgm:t>
    </dgm:pt>
    <dgm:pt modelId="{A05E4B38-F52B-4092-A05C-6E9876515B1F}">
      <dgm:prSet/>
      <dgm:spPr/>
      <dgm:t>
        <a:bodyPr/>
        <a:lstStyle/>
        <a:p>
          <a:r>
            <a:rPr lang="en-GB" dirty="0">
              <a:solidFill>
                <a:schemeClr val="accent6"/>
              </a:solidFill>
            </a:rPr>
            <a:t>L5: What happened in </a:t>
          </a:r>
          <a:r>
            <a:rPr lang="en-GB" b="1" dirty="0">
              <a:solidFill>
                <a:schemeClr val="accent6"/>
              </a:solidFill>
            </a:rPr>
            <a:t>1920s and 1930s Mandate Palestine?</a:t>
          </a:r>
          <a:endParaRPr lang="en-US" b="1" dirty="0">
            <a:solidFill>
              <a:schemeClr val="accent6"/>
            </a:solidFill>
          </a:endParaRPr>
        </a:p>
      </dgm:t>
    </dgm:pt>
    <dgm:pt modelId="{5FA458FF-AFBF-4A07-A411-AAC7BAFEC696}" type="parTrans" cxnId="{AEA49361-BF94-4D55-B496-4899475BF45A}">
      <dgm:prSet/>
      <dgm:spPr/>
      <dgm:t>
        <a:bodyPr/>
        <a:lstStyle/>
        <a:p>
          <a:endParaRPr lang="en-US"/>
        </a:p>
      </dgm:t>
    </dgm:pt>
    <dgm:pt modelId="{3604C549-B38A-4FDA-AB66-1EC41C3DB327}" type="sibTrans" cxnId="{AEA49361-BF94-4D55-B496-4899475BF45A}">
      <dgm:prSet/>
      <dgm:spPr/>
      <dgm:t>
        <a:bodyPr/>
        <a:lstStyle/>
        <a:p>
          <a:endParaRPr lang="en-US"/>
        </a:p>
      </dgm:t>
    </dgm:pt>
    <dgm:pt modelId="{FEC85CA6-D52D-4A31-96CE-AF9865979185}">
      <dgm:prSet/>
      <dgm:spPr/>
      <dgm:t>
        <a:bodyPr/>
        <a:lstStyle/>
        <a:p>
          <a:r>
            <a:rPr lang="en-GB" dirty="0">
              <a:solidFill>
                <a:schemeClr val="accent4"/>
              </a:solidFill>
            </a:rPr>
            <a:t>L6: What were the </a:t>
          </a:r>
          <a:r>
            <a:rPr lang="en-GB" b="1" dirty="0">
              <a:solidFill>
                <a:schemeClr val="accent4"/>
              </a:solidFill>
            </a:rPr>
            <a:t>consequences of WW2</a:t>
          </a:r>
          <a:r>
            <a:rPr lang="en-GB" dirty="0">
              <a:solidFill>
                <a:schemeClr val="accent4"/>
              </a:solidFill>
            </a:rPr>
            <a:t> for Mandate Palestine?</a:t>
          </a:r>
          <a:endParaRPr lang="en-US" dirty="0">
            <a:solidFill>
              <a:schemeClr val="accent4"/>
            </a:solidFill>
          </a:endParaRPr>
        </a:p>
      </dgm:t>
    </dgm:pt>
    <dgm:pt modelId="{38DC6F43-9F8E-43B7-A2C0-CE5E9989A52B}" type="parTrans" cxnId="{9E6AAB38-7B28-48FD-A5C0-3C9BCE4C7C02}">
      <dgm:prSet/>
      <dgm:spPr/>
      <dgm:t>
        <a:bodyPr/>
        <a:lstStyle/>
        <a:p>
          <a:endParaRPr lang="en-US"/>
        </a:p>
      </dgm:t>
    </dgm:pt>
    <dgm:pt modelId="{A56AC816-A24D-4EAF-9569-1A5A09C149DE}" type="sibTrans" cxnId="{9E6AAB38-7B28-48FD-A5C0-3C9BCE4C7C02}">
      <dgm:prSet/>
      <dgm:spPr/>
      <dgm:t>
        <a:bodyPr/>
        <a:lstStyle/>
        <a:p>
          <a:endParaRPr lang="en-US"/>
        </a:p>
      </dgm:t>
    </dgm:pt>
    <dgm:pt modelId="{8F3D6B95-3147-4709-9F55-2D2D590C4B2E}">
      <dgm:prSet/>
      <dgm:spPr/>
      <dgm:t>
        <a:bodyPr/>
        <a:lstStyle/>
        <a:p>
          <a:r>
            <a:rPr lang="en-GB" dirty="0">
              <a:solidFill>
                <a:schemeClr val="accent3"/>
              </a:solidFill>
            </a:rPr>
            <a:t>L7: What were the </a:t>
          </a:r>
          <a:r>
            <a:rPr lang="en-GB" b="1" dirty="0">
              <a:solidFill>
                <a:schemeClr val="accent3"/>
              </a:solidFill>
            </a:rPr>
            <a:t>consequences of the Nakba for the Palestinians?</a:t>
          </a:r>
          <a:endParaRPr lang="en-US" b="1" dirty="0">
            <a:solidFill>
              <a:schemeClr val="accent3"/>
            </a:solidFill>
          </a:endParaRPr>
        </a:p>
      </dgm:t>
    </dgm:pt>
    <dgm:pt modelId="{6D3DA247-8647-47D1-836E-6562D1E530FF}" type="parTrans" cxnId="{2C59C583-E383-411B-9C36-8CDBE9964DBA}">
      <dgm:prSet/>
      <dgm:spPr/>
      <dgm:t>
        <a:bodyPr/>
        <a:lstStyle/>
        <a:p>
          <a:endParaRPr lang="en-US"/>
        </a:p>
      </dgm:t>
    </dgm:pt>
    <dgm:pt modelId="{4687789D-9C5C-4A1F-A4F8-4DF4F948D0D8}" type="sibTrans" cxnId="{2C59C583-E383-411B-9C36-8CDBE9964DBA}">
      <dgm:prSet/>
      <dgm:spPr/>
      <dgm:t>
        <a:bodyPr/>
        <a:lstStyle/>
        <a:p>
          <a:endParaRPr lang="en-US"/>
        </a:p>
      </dgm:t>
    </dgm:pt>
    <dgm:pt modelId="{11279779-7FFB-9E45-88D5-949E1A923345}" type="pres">
      <dgm:prSet presAssocID="{6F52BCC0-F7DA-45A1-B058-8EF0481EED50}" presName="compositeShape" presStyleCnt="0">
        <dgm:presLayoutVars>
          <dgm:chMax val="7"/>
          <dgm:dir/>
          <dgm:resizeHandles val="exact"/>
        </dgm:presLayoutVars>
      </dgm:prSet>
      <dgm:spPr/>
    </dgm:pt>
    <dgm:pt modelId="{793B1B54-ED28-8041-A248-FCD5FDD07E39}" type="pres">
      <dgm:prSet presAssocID="{8D0FD2C7-AB72-4ECD-91F3-B20869A30997}" presName="circ1" presStyleLbl="vennNode1" presStyleIdx="0" presStyleCnt="7"/>
      <dgm:spPr/>
    </dgm:pt>
    <dgm:pt modelId="{CE0E8011-8973-724A-AC01-ED53D6841130}" type="pres">
      <dgm:prSet presAssocID="{8D0FD2C7-AB72-4ECD-91F3-B20869A3099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2C9CA218-8D57-C545-A7CE-2C02335DBF05}" type="pres">
      <dgm:prSet presAssocID="{541C7FEE-E3D1-4271-876C-1F50E0380C4B}" presName="circ2" presStyleLbl="vennNode1" presStyleIdx="1" presStyleCnt="7"/>
      <dgm:spPr/>
    </dgm:pt>
    <dgm:pt modelId="{40CEB215-497A-074E-B87B-5BA80E51241F}" type="pres">
      <dgm:prSet presAssocID="{541C7FEE-E3D1-4271-876C-1F50E0380C4B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2C73E4AB-7A13-F241-815C-5E30E188ED00}" type="pres">
      <dgm:prSet presAssocID="{181D3A6B-4933-4B81-9077-FB5DBCEFD049}" presName="circ3" presStyleLbl="vennNode1" presStyleIdx="2" presStyleCnt="7"/>
      <dgm:spPr/>
    </dgm:pt>
    <dgm:pt modelId="{54AC465C-4A7F-7043-87BB-2A737D45BE56}" type="pres">
      <dgm:prSet presAssocID="{181D3A6B-4933-4B81-9077-FB5DBCEFD049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E7EAE48D-A2CE-6B4C-97F1-2A036A323C1B}" type="pres">
      <dgm:prSet presAssocID="{1B756DB5-F6FD-448F-99B3-029A0C439E7C}" presName="circ4" presStyleLbl="vennNode1" presStyleIdx="3" presStyleCnt="7"/>
      <dgm:spPr/>
    </dgm:pt>
    <dgm:pt modelId="{FDB11B7B-5367-544D-8052-C3C64BE64E92}" type="pres">
      <dgm:prSet presAssocID="{1B756DB5-F6FD-448F-99B3-029A0C439E7C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50DBF6FA-67BF-6D48-9B8B-913150B53CB3}" type="pres">
      <dgm:prSet presAssocID="{A05E4B38-F52B-4092-A05C-6E9876515B1F}" presName="circ5" presStyleLbl="vennNode1" presStyleIdx="4" presStyleCnt="7"/>
      <dgm:spPr/>
    </dgm:pt>
    <dgm:pt modelId="{9179FDE6-CCEA-014F-B311-B43464694DEC}" type="pres">
      <dgm:prSet presAssocID="{A05E4B38-F52B-4092-A05C-6E9876515B1F}" presName="circ5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7E2F7F28-62E6-F240-87A9-380AB61E387C}" type="pres">
      <dgm:prSet presAssocID="{FEC85CA6-D52D-4A31-96CE-AF9865979185}" presName="circ6" presStyleLbl="vennNode1" presStyleIdx="5" presStyleCnt="7"/>
      <dgm:spPr/>
    </dgm:pt>
    <dgm:pt modelId="{E517163D-C532-0940-BEA5-7B6AEECAA446}" type="pres">
      <dgm:prSet presAssocID="{FEC85CA6-D52D-4A31-96CE-AF9865979185}" presName="circ6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8F630ED2-BBF8-C345-AE3A-5ACC0996777B}" type="pres">
      <dgm:prSet presAssocID="{8F3D6B95-3147-4709-9F55-2D2D590C4B2E}" presName="circ7" presStyleLbl="vennNode1" presStyleIdx="6" presStyleCnt="7"/>
      <dgm:spPr/>
    </dgm:pt>
    <dgm:pt modelId="{FFB9F088-932E-4C47-AA27-60F8542B90EE}" type="pres">
      <dgm:prSet presAssocID="{8F3D6B95-3147-4709-9F55-2D2D590C4B2E}" presName="circ7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121F782E-4EA1-DB45-9282-58E6DD7CAF4A}" type="presOf" srcId="{1B756DB5-F6FD-448F-99B3-029A0C439E7C}" destId="{FDB11B7B-5367-544D-8052-C3C64BE64E92}" srcOrd="0" destOrd="0" presId="urn:microsoft.com/office/officeart/2005/8/layout/venn1"/>
    <dgm:cxn modelId="{8B26D92F-FBFE-BC46-AC12-9F0055151D1E}" type="presOf" srcId="{181D3A6B-4933-4B81-9077-FB5DBCEFD049}" destId="{54AC465C-4A7F-7043-87BB-2A737D45BE56}" srcOrd="0" destOrd="0" presId="urn:microsoft.com/office/officeart/2005/8/layout/venn1"/>
    <dgm:cxn modelId="{D9850033-ED89-4886-8BEB-ACA2D7EDF59B}" srcId="{6F52BCC0-F7DA-45A1-B058-8EF0481EED50}" destId="{1B756DB5-F6FD-448F-99B3-029A0C439E7C}" srcOrd="3" destOrd="0" parTransId="{16024A27-82B6-4DDB-BA66-579CB76CA9A2}" sibTransId="{A9914325-0E9A-4F07-BE8D-D7CD7E1CD461}"/>
    <dgm:cxn modelId="{9E6AAB38-7B28-48FD-A5C0-3C9BCE4C7C02}" srcId="{6F52BCC0-F7DA-45A1-B058-8EF0481EED50}" destId="{FEC85CA6-D52D-4A31-96CE-AF9865979185}" srcOrd="5" destOrd="0" parTransId="{38DC6F43-9F8E-43B7-A2C0-CE5E9989A52B}" sibTransId="{A56AC816-A24D-4EAF-9569-1A5A09C149DE}"/>
    <dgm:cxn modelId="{AEA49361-BF94-4D55-B496-4899475BF45A}" srcId="{6F52BCC0-F7DA-45A1-B058-8EF0481EED50}" destId="{A05E4B38-F52B-4092-A05C-6E9876515B1F}" srcOrd="4" destOrd="0" parTransId="{5FA458FF-AFBF-4A07-A411-AAC7BAFEC696}" sibTransId="{3604C549-B38A-4FDA-AB66-1EC41C3DB327}"/>
    <dgm:cxn modelId="{B6451C6D-91C6-46E7-ADB9-0BDD87F8ACC2}" srcId="{6F52BCC0-F7DA-45A1-B058-8EF0481EED50}" destId="{541C7FEE-E3D1-4271-876C-1F50E0380C4B}" srcOrd="1" destOrd="0" parTransId="{AF1A9429-3B01-4C10-B204-946EC697134F}" sibTransId="{DA320C16-B208-4782-8155-CEB3748BE814}"/>
    <dgm:cxn modelId="{7C8BC876-62E0-EA4C-85C4-732666464A19}" type="presOf" srcId="{8F3D6B95-3147-4709-9F55-2D2D590C4B2E}" destId="{FFB9F088-932E-4C47-AA27-60F8542B90EE}" srcOrd="0" destOrd="0" presId="urn:microsoft.com/office/officeart/2005/8/layout/venn1"/>
    <dgm:cxn modelId="{2C59C583-E383-411B-9C36-8CDBE9964DBA}" srcId="{6F52BCC0-F7DA-45A1-B058-8EF0481EED50}" destId="{8F3D6B95-3147-4709-9F55-2D2D590C4B2E}" srcOrd="6" destOrd="0" parTransId="{6D3DA247-8647-47D1-836E-6562D1E530FF}" sibTransId="{4687789D-9C5C-4A1F-A4F8-4DF4F948D0D8}"/>
    <dgm:cxn modelId="{322A3388-7081-0548-A91E-8F3395D2C884}" type="presOf" srcId="{8D0FD2C7-AB72-4ECD-91F3-B20869A30997}" destId="{CE0E8011-8973-724A-AC01-ED53D6841130}" srcOrd="0" destOrd="0" presId="urn:microsoft.com/office/officeart/2005/8/layout/venn1"/>
    <dgm:cxn modelId="{DBD63889-36AA-4F93-8389-CD5B7664D07D}" srcId="{6F52BCC0-F7DA-45A1-B058-8EF0481EED50}" destId="{181D3A6B-4933-4B81-9077-FB5DBCEFD049}" srcOrd="2" destOrd="0" parTransId="{7FF0C863-C50B-4434-B129-3134E2D5B9B2}" sibTransId="{4AFD7E89-7425-47B4-8A9B-887A3F362B8D}"/>
    <dgm:cxn modelId="{9AB29A8E-D4A1-8049-B3DD-A4DFD145A1F2}" type="presOf" srcId="{A05E4B38-F52B-4092-A05C-6E9876515B1F}" destId="{9179FDE6-CCEA-014F-B311-B43464694DEC}" srcOrd="0" destOrd="0" presId="urn:microsoft.com/office/officeart/2005/8/layout/venn1"/>
    <dgm:cxn modelId="{99DC36A3-3382-4250-B448-F5F686C96E00}" srcId="{6F52BCC0-F7DA-45A1-B058-8EF0481EED50}" destId="{8D0FD2C7-AB72-4ECD-91F3-B20869A30997}" srcOrd="0" destOrd="0" parTransId="{343392B7-C90B-4B83-9A3B-F2053DC2C2EE}" sibTransId="{1DC08F9E-2A99-4BCB-8E2E-FAD793F68E6C}"/>
    <dgm:cxn modelId="{DEA8F7BB-E009-B240-A8D3-C14B2E28CD81}" type="presOf" srcId="{541C7FEE-E3D1-4271-876C-1F50E0380C4B}" destId="{40CEB215-497A-074E-B87B-5BA80E51241F}" srcOrd="0" destOrd="0" presId="urn:microsoft.com/office/officeart/2005/8/layout/venn1"/>
    <dgm:cxn modelId="{879892FC-7863-DF4D-91AC-88F59FE745C3}" type="presOf" srcId="{6F52BCC0-F7DA-45A1-B058-8EF0481EED50}" destId="{11279779-7FFB-9E45-88D5-949E1A923345}" srcOrd="0" destOrd="0" presId="urn:microsoft.com/office/officeart/2005/8/layout/venn1"/>
    <dgm:cxn modelId="{E43B15FF-AFB3-534A-B66E-D9775D30C911}" type="presOf" srcId="{FEC85CA6-D52D-4A31-96CE-AF9865979185}" destId="{E517163D-C532-0940-BEA5-7B6AEECAA446}" srcOrd="0" destOrd="0" presId="urn:microsoft.com/office/officeart/2005/8/layout/venn1"/>
    <dgm:cxn modelId="{E249A3AA-6953-BC4A-B7D2-761B3B02AD35}" type="presParOf" srcId="{11279779-7FFB-9E45-88D5-949E1A923345}" destId="{793B1B54-ED28-8041-A248-FCD5FDD07E39}" srcOrd="0" destOrd="0" presId="urn:microsoft.com/office/officeart/2005/8/layout/venn1"/>
    <dgm:cxn modelId="{519E7610-BD8B-9346-9D2B-22DE05A88E79}" type="presParOf" srcId="{11279779-7FFB-9E45-88D5-949E1A923345}" destId="{CE0E8011-8973-724A-AC01-ED53D6841130}" srcOrd="1" destOrd="0" presId="urn:microsoft.com/office/officeart/2005/8/layout/venn1"/>
    <dgm:cxn modelId="{47492402-5371-A643-98CD-6A5B75CC307B}" type="presParOf" srcId="{11279779-7FFB-9E45-88D5-949E1A923345}" destId="{2C9CA218-8D57-C545-A7CE-2C02335DBF05}" srcOrd="2" destOrd="0" presId="urn:microsoft.com/office/officeart/2005/8/layout/venn1"/>
    <dgm:cxn modelId="{52471F39-2B61-924C-BF6F-824F8769E087}" type="presParOf" srcId="{11279779-7FFB-9E45-88D5-949E1A923345}" destId="{40CEB215-497A-074E-B87B-5BA80E51241F}" srcOrd="3" destOrd="0" presId="urn:microsoft.com/office/officeart/2005/8/layout/venn1"/>
    <dgm:cxn modelId="{8BE9D107-BC3E-984B-BCE0-7352DEF2009F}" type="presParOf" srcId="{11279779-7FFB-9E45-88D5-949E1A923345}" destId="{2C73E4AB-7A13-F241-815C-5E30E188ED00}" srcOrd="4" destOrd="0" presId="urn:microsoft.com/office/officeart/2005/8/layout/venn1"/>
    <dgm:cxn modelId="{F2554AAF-0933-F441-8454-AD601A8F4AFC}" type="presParOf" srcId="{11279779-7FFB-9E45-88D5-949E1A923345}" destId="{54AC465C-4A7F-7043-87BB-2A737D45BE56}" srcOrd="5" destOrd="0" presId="urn:microsoft.com/office/officeart/2005/8/layout/venn1"/>
    <dgm:cxn modelId="{098E248D-5128-DE4B-8235-94131C8304F3}" type="presParOf" srcId="{11279779-7FFB-9E45-88D5-949E1A923345}" destId="{E7EAE48D-A2CE-6B4C-97F1-2A036A323C1B}" srcOrd="6" destOrd="0" presId="urn:microsoft.com/office/officeart/2005/8/layout/venn1"/>
    <dgm:cxn modelId="{2FEB8C29-7FA2-F643-B215-8C2531BA1F59}" type="presParOf" srcId="{11279779-7FFB-9E45-88D5-949E1A923345}" destId="{FDB11B7B-5367-544D-8052-C3C64BE64E92}" srcOrd="7" destOrd="0" presId="urn:microsoft.com/office/officeart/2005/8/layout/venn1"/>
    <dgm:cxn modelId="{A67DC6FB-7496-E84D-8363-014DCA88033D}" type="presParOf" srcId="{11279779-7FFB-9E45-88D5-949E1A923345}" destId="{50DBF6FA-67BF-6D48-9B8B-913150B53CB3}" srcOrd="8" destOrd="0" presId="urn:microsoft.com/office/officeart/2005/8/layout/venn1"/>
    <dgm:cxn modelId="{67B59F4B-8A79-584E-8314-629ED1212C41}" type="presParOf" srcId="{11279779-7FFB-9E45-88D5-949E1A923345}" destId="{9179FDE6-CCEA-014F-B311-B43464694DEC}" srcOrd="9" destOrd="0" presId="urn:microsoft.com/office/officeart/2005/8/layout/venn1"/>
    <dgm:cxn modelId="{0AFCF6F1-A8EF-D243-8E1E-982A4A9406D1}" type="presParOf" srcId="{11279779-7FFB-9E45-88D5-949E1A923345}" destId="{7E2F7F28-62E6-F240-87A9-380AB61E387C}" srcOrd="10" destOrd="0" presId="urn:microsoft.com/office/officeart/2005/8/layout/venn1"/>
    <dgm:cxn modelId="{A2C05D4A-6BFB-9148-A9C2-06537B922DDE}" type="presParOf" srcId="{11279779-7FFB-9E45-88D5-949E1A923345}" destId="{E517163D-C532-0940-BEA5-7B6AEECAA446}" srcOrd="11" destOrd="0" presId="urn:microsoft.com/office/officeart/2005/8/layout/venn1"/>
    <dgm:cxn modelId="{20CD8CC5-8066-BF48-A14A-CE785C489954}" type="presParOf" srcId="{11279779-7FFB-9E45-88D5-949E1A923345}" destId="{8F630ED2-BBF8-C345-AE3A-5ACC0996777B}" srcOrd="12" destOrd="0" presId="urn:microsoft.com/office/officeart/2005/8/layout/venn1"/>
    <dgm:cxn modelId="{E08E4B9B-C650-1B42-BBC2-4D21FE2C7AA1}" type="presParOf" srcId="{11279779-7FFB-9E45-88D5-949E1A923345}" destId="{FFB9F088-932E-4C47-AA27-60F8542B90EE}" srcOrd="13" destOrd="0" presId="urn:microsoft.com/office/officeart/2005/8/layout/venn1"/>
  </dgm:cxnLst>
  <dgm:bg>
    <a:solidFill>
      <a:schemeClr val="bg1"/>
    </a:solidFill>
  </dgm:bg>
  <dgm:whole>
    <a:ln>
      <a:solidFill>
        <a:schemeClr val="bg1"/>
      </a:solidFill>
    </a:ln>
  </dgm:whole>
  <dgm:extLst>
    <a:ext uri="http://schemas.microsoft.com/office/drawing/2008/diagram">
      <dsp:dataModelExt xmlns:dsp="http://schemas.microsoft.com/office/drawing/2008/diagram" relId="rId2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F52BCC0-F7DA-45A1-B058-8EF0481EED50}" type="doc">
      <dgm:prSet loTypeId="urn:microsoft.com/office/officeart/2005/8/layout/venn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D0FD2C7-AB72-4ECD-91F3-B20869A30997}">
      <dgm:prSet custT="1"/>
      <dgm:spPr/>
      <dgm:t>
        <a:bodyPr/>
        <a:lstStyle/>
        <a:p>
          <a:r>
            <a:rPr lang="en-GB" sz="1600" dirty="0">
              <a:solidFill>
                <a:schemeClr val="accent2"/>
              </a:solidFill>
            </a:rPr>
            <a:t>L8: What happened in the </a:t>
          </a:r>
          <a:r>
            <a:rPr lang="en-GB" sz="1600" b="1" dirty="0">
              <a:solidFill>
                <a:schemeClr val="accent2"/>
              </a:solidFill>
            </a:rPr>
            <a:t>1950s</a:t>
          </a:r>
          <a:r>
            <a:rPr lang="en-GB" sz="1600" dirty="0">
              <a:solidFill>
                <a:schemeClr val="accent2"/>
              </a:solidFill>
            </a:rPr>
            <a:t>?</a:t>
          </a:r>
          <a:endParaRPr lang="en-US" sz="1600" dirty="0">
            <a:solidFill>
              <a:schemeClr val="accent2"/>
            </a:solidFill>
          </a:endParaRPr>
        </a:p>
      </dgm:t>
    </dgm:pt>
    <dgm:pt modelId="{343392B7-C90B-4B83-9A3B-F2053DC2C2EE}" type="parTrans" cxnId="{99DC36A3-3382-4250-B448-F5F686C96E00}">
      <dgm:prSet/>
      <dgm:spPr/>
      <dgm:t>
        <a:bodyPr/>
        <a:lstStyle/>
        <a:p>
          <a:endParaRPr lang="en-US" sz="2000"/>
        </a:p>
      </dgm:t>
    </dgm:pt>
    <dgm:pt modelId="{1DC08F9E-2A99-4BCB-8E2E-FAD793F68E6C}" type="sibTrans" cxnId="{99DC36A3-3382-4250-B448-F5F686C96E00}">
      <dgm:prSet/>
      <dgm:spPr/>
      <dgm:t>
        <a:bodyPr/>
        <a:lstStyle/>
        <a:p>
          <a:endParaRPr lang="en-US" sz="2000"/>
        </a:p>
      </dgm:t>
    </dgm:pt>
    <dgm:pt modelId="{541C7FEE-E3D1-4271-876C-1F50E0380C4B}">
      <dgm:prSet custT="1"/>
      <dgm:spPr/>
      <dgm:t>
        <a:bodyPr/>
        <a:lstStyle/>
        <a:p>
          <a:r>
            <a:rPr lang="en-GB" sz="1600" dirty="0">
              <a:solidFill>
                <a:schemeClr val="accent3"/>
              </a:solidFill>
            </a:rPr>
            <a:t>L9: What were the </a:t>
          </a:r>
          <a:r>
            <a:rPr lang="en-GB" sz="1600" b="1" dirty="0">
              <a:solidFill>
                <a:schemeClr val="accent3"/>
              </a:solidFill>
            </a:rPr>
            <a:t>consequences of the June 1967 War?</a:t>
          </a:r>
          <a:endParaRPr lang="en-US" sz="1600" b="1" dirty="0">
            <a:solidFill>
              <a:schemeClr val="accent3"/>
            </a:solidFill>
          </a:endParaRPr>
        </a:p>
      </dgm:t>
    </dgm:pt>
    <dgm:pt modelId="{AF1A9429-3B01-4C10-B204-946EC697134F}" type="parTrans" cxnId="{B6451C6D-91C6-46E7-ADB9-0BDD87F8ACC2}">
      <dgm:prSet/>
      <dgm:spPr/>
      <dgm:t>
        <a:bodyPr/>
        <a:lstStyle/>
        <a:p>
          <a:endParaRPr lang="en-US" sz="2000"/>
        </a:p>
      </dgm:t>
    </dgm:pt>
    <dgm:pt modelId="{DA320C16-B208-4782-8155-CEB3748BE814}" type="sibTrans" cxnId="{B6451C6D-91C6-46E7-ADB9-0BDD87F8ACC2}">
      <dgm:prSet/>
      <dgm:spPr/>
      <dgm:t>
        <a:bodyPr/>
        <a:lstStyle/>
        <a:p>
          <a:endParaRPr lang="en-US" sz="2000"/>
        </a:p>
      </dgm:t>
    </dgm:pt>
    <dgm:pt modelId="{181D3A6B-4933-4B81-9077-FB5DBCEFD049}">
      <dgm:prSet custT="1"/>
      <dgm:spPr/>
      <dgm:t>
        <a:bodyPr/>
        <a:lstStyle/>
        <a:p>
          <a:r>
            <a:rPr lang="en-GB" sz="1600" dirty="0">
              <a:solidFill>
                <a:schemeClr val="accent4"/>
              </a:solidFill>
            </a:rPr>
            <a:t>L10: How did </a:t>
          </a:r>
          <a:r>
            <a:rPr lang="en-GB" sz="1600" b="1" dirty="0">
              <a:solidFill>
                <a:schemeClr val="accent4"/>
              </a:solidFill>
            </a:rPr>
            <a:t>Palestinian nationalism </a:t>
          </a:r>
          <a:r>
            <a:rPr lang="en-GB" sz="1600" b="0" dirty="0">
              <a:solidFill>
                <a:schemeClr val="accent4"/>
              </a:solidFill>
            </a:rPr>
            <a:t>change in the </a:t>
          </a:r>
          <a:r>
            <a:rPr lang="en-GB" sz="1600" b="1" dirty="0">
              <a:solidFill>
                <a:schemeClr val="accent4"/>
              </a:solidFill>
            </a:rPr>
            <a:t>1960s and 1970s?</a:t>
          </a:r>
          <a:endParaRPr lang="en-US" sz="1600" b="1" dirty="0">
            <a:solidFill>
              <a:schemeClr val="accent4"/>
            </a:solidFill>
          </a:endParaRPr>
        </a:p>
      </dgm:t>
    </dgm:pt>
    <dgm:pt modelId="{7FF0C863-C50B-4434-B129-3134E2D5B9B2}" type="parTrans" cxnId="{DBD63889-36AA-4F93-8389-CD5B7664D07D}">
      <dgm:prSet/>
      <dgm:spPr/>
      <dgm:t>
        <a:bodyPr/>
        <a:lstStyle/>
        <a:p>
          <a:endParaRPr lang="en-US" sz="2000"/>
        </a:p>
      </dgm:t>
    </dgm:pt>
    <dgm:pt modelId="{4AFD7E89-7425-47B4-8A9B-887A3F362B8D}" type="sibTrans" cxnId="{DBD63889-36AA-4F93-8389-CD5B7664D07D}">
      <dgm:prSet/>
      <dgm:spPr/>
      <dgm:t>
        <a:bodyPr/>
        <a:lstStyle/>
        <a:p>
          <a:endParaRPr lang="en-US" sz="2000"/>
        </a:p>
      </dgm:t>
    </dgm:pt>
    <dgm:pt modelId="{1B756DB5-F6FD-448F-99B3-029A0C439E7C}">
      <dgm:prSet custT="1"/>
      <dgm:spPr/>
      <dgm:t>
        <a:bodyPr/>
        <a:lstStyle/>
        <a:p>
          <a:r>
            <a:rPr lang="en-GB" sz="1600" dirty="0">
              <a:solidFill>
                <a:schemeClr val="accent5"/>
              </a:solidFill>
            </a:rPr>
            <a:t>L11: What were the causes and consequences of the </a:t>
          </a:r>
          <a:r>
            <a:rPr lang="en-GB" sz="1600" b="1" dirty="0">
              <a:solidFill>
                <a:schemeClr val="accent5"/>
              </a:solidFill>
            </a:rPr>
            <a:t>First Intifada</a:t>
          </a:r>
          <a:r>
            <a:rPr lang="en-GB" sz="1600" dirty="0">
              <a:solidFill>
                <a:schemeClr val="accent5"/>
              </a:solidFill>
            </a:rPr>
            <a:t>?</a:t>
          </a:r>
          <a:endParaRPr lang="en-US" sz="1600" dirty="0">
            <a:solidFill>
              <a:schemeClr val="accent5"/>
            </a:solidFill>
          </a:endParaRPr>
        </a:p>
      </dgm:t>
    </dgm:pt>
    <dgm:pt modelId="{16024A27-82B6-4DDB-BA66-579CB76CA9A2}" type="parTrans" cxnId="{D9850033-ED89-4886-8BEB-ACA2D7EDF59B}">
      <dgm:prSet/>
      <dgm:spPr/>
      <dgm:t>
        <a:bodyPr/>
        <a:lstStyle/>
        <a:p>
          <a:endParaRPr lang="en-US" sz="2000"/>
        </a:p>
      </dgm:t>
    </dgm:pt>
    <dgm:pt modelId="{A9914325-0E9A-4F07-BE8D-D7CD7E1CD461}" type="sibTrans" cxnId="{D9850033-ED89-4886-8BEB-ACA2D7EDF59B}">
      <dgm:prSet/>
      <dgm:spPr/>
      <dgm:t>
        <a:bodyPr/>
        <a:lstStyle/>
        <a:p>
          <a:endParaRPr lang="en-US" sz="2000"/>
        </a:p>
      </dgm:t>
    </dgm:pt>
    <dgm:pt modelId="{A05E4B38-F52B-4092-A05C-6E9876515B1F}">
      <dgm:prSet custT="1"/>
      <dgm:spPr/>
      <dgm:t>
        <a:bodyPr/>
        <a:lstStyle/>
        <a:p>
          <a:r>
            <a:rPr lang="en-GB" sz="1600" dirty="0">
              <a:solidFill>
                <a:schemeClr val="accent6"/>
              </a:solidFill>
            </a:rPr>
            <a:t>L12: How successful were the </a:t>
          </a:r>
          <a:r>
            <a:rPr lang="en-GB" sz="1600" b="1" dirty="0">
              <a:solidFill>
                <a:schemeClr val="accent6"/>
              </a:solidFill>
            </a:rPr>
            <a:t>Oslo Accords</a:t>
          </a:r>
          <a:r>
            <a:rPr lang="en-GB" sz="1600" dirty="0">
              <a:solidFill>
                <a:schemeClr val="accent6"/>
              </a:solidFill>
            </a:rPr>
            <a:t>?</a:t>
          </a:r>
          <a:endParaRPr lang="en-US" sz="1600" dirty="0">
            <a:solidFill>
              <a:schemeClr val="accent6"/>
            </a:solidFill>
          </a:endParaRPr>
        </a:p>
      </dgm:t>
    </dgm:pt>
    <dgm:pt modelId="{5FA458FF-AFBF-4A07-A411-AAC7BAFEC696}" type="parTrans" cxnId="{AEA49361-BF94-4D55-B496-4899475BF45A}">
      <dgm:prSet/>
      <dgm:spPr/>
      <dgm:t>
        <a:bodyPr/>
        <a:lstStyle/>
        <a:p>
          <a:endParaRPr lang="en-US" sz="2000"/>
        </a:p>
      </dgm:t>
    </dgm:pt>
    <dgm:pt modelId="{3604C549-B38A-4FDA-AB66-1EC41C3DB327}" type="sibTrans" cxnId="{AEA49361-BF94-4D55-B496-4899475BF45A}">
      <dgm:prSet/>
      <dgm:spPr/>
      <dgm:t>
        <a:bodyPr/>
        <a:lstStyle/>
        <a:p>
          <a:endParaRPr lang="en-US" sz="2000"/>
        </a:p>
      </dgm:t>
    </dgm:pt>
    <dgm:pt modelId="{FEC85CA6-D52D-4A31-96CE-AF9865979185}">
      <dgm:prSet custT="1"/>
      <dgm:spPr/>
      <dgm:t>
        <a:bodyPr/>
        <a:lstStyle/>
        <a:p>
          <a:r>
            <a:rPr lang="en-GB" sz="1600" dirty="0">
              <a:solidFill>
                <a:schemeClr val="accent4"/>
              </a:solidFill>
            </a:rPr>
            <a:t>L13: What were the </a:t>
          </a:r>
          <a:r>
            <a:rPr lang="en-GB" sz="1600" b="0" dirty="0">
              <a:solidFill>
                <a:schemeClr val="accent4"/>
              </a:solidFill>
            </a:rPr>
            <a:t>consequences of the </a:t>
          </a:r>
          <a:r>
            <a:rPr lang="en-GB" sz="1600" b="1" dirty="0">
              <a:solidFill>
                <a:schemeClr val="accent4"/>
              </a:solidFill>
            </a:rPr>
            <a:t>Second Intifada</a:t>
          </a:r>
          <a:r>
            <a:rPr lang="en-GB" sz="1600" dirty="0">
              <a:solidFill>
                <a:schemeClr val="accent4"/>
              </a:solidFill>
            </a:rPr>
            <a:t> for Palestine-Israel?</a:t>
          </a:r>
          <a:endParaRPr lang="en-US" sz="1600" dirty="0">
            <a:solidFill>
              <a:schemeClr val="accent4"/>
            </a:solidFill>
          </a:endParaRPr>
        </a:p>
      </dgm:t>
    </dgm:pt>
    <dgm:pt modelId="{38DC6F43-9F8E-43B7-A2C0-CE5E9989A52B}" type="parTrans" cxnId="{9E6AAB38-7B28-48FD-A5C0-3C9BCE4C7C02}">
      <dgm:prSet/>
      <dgm:spPr/>
      <dgm:t>
        <a:bodyPr/>
        <a:lstStyle/>
        <a:p>
          <a:endParaRPr lang="en-US" sz="2000"/>
        </a:p>
      </dgm:t>
    </dgm:pt>
    <dgm:pt modelId="{A56AC816-A24D-4EAF-9569-1A5A09C149DE}" type="sibTrans" cxnId="{9E6AAB38-7B28-48FD-A5C0-3C9BCE4C7C02}">
      <dgm:prSet/>
      <dgm:spPr/>
      <dgm:t>
        <a:bodyPr/>
        <a:lstStyle/>
        <a:p>
          <a:endParaRPr lang="en-US" sz="2000"/>
        </a:p>
      </dgm:t>
    </dgm:pt>
    <dgm:pt modelId="{11279779-7FFB-9E45-88D5-949E1A923345}" type="pres">
      <dgm:prSet presAssocID="{6F52BCC0-F7DA-45A1-B058-8EF0481EED50}" presName="compositeShape" presStyleCnt="0">
        <dgm:presLayoutVars>
          <dgm:chMax val="7"/>
          <dgm:dir/>
          <dgm:resizeHandles val="exact"/>
        </dgm:presLayoutVars>
      </dgm:prSet>
      <dgm:spPr/>
    </dgm:pt>
    <dgm:pt modelId="{793B1B54-ED28-8041-A248-FCD5FDD07E39}" type="pres">
      <dgm:prSet presAssocID="{8D0FD2C7-AB72-4ECD-91F3-B20869A30997}" presName="circ1" presStyleLbl="vennNode1" presStyleIdx="0" presStyleCnt="6"/>
      <dgm:spPr/>
    </dgm:pt>
    <dgm:pt modelId="{CE0E8011-8973-724A-AC01-ED53D6841130}" type="pres">
      <dgm:prSet presAssocID="{8D0FD2C7-AB72-4ECD-91F3-B20869A3099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2C9CA218-8D57-C545-A7CE-2C02335DBF05}" type="pres">
      <dgm:prSet presAssocID="{541C7FEE-E3D1-4271-876C-1F50E0380C4B}" presName="circ2" presStyleLbl="vennNode1" presStyleIdx="1" presStyleCnt="6"/>
      <dgm:spPr/>
    </dgm:pt>
    <dgm:pt modelId="{40CEB215-497A-074E-B87B-5BA80E51241F}" type="pres">
      <dgm:prSet presAssocID="{541C7FEE-E3D1-4271-876C-1F50E0380C4B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2C73E4AB-7A13-F241-815C-5E30E188ED00}" type="pres">
      <dgm:prSet presAssocID="{181D3A6B-4933-4B81-9077-FB5DBCEFD049}" presName="circ3" presStyleLbl="vennNode1" presStyleIdx="2" presStyleCnt="6"/>
      <dgm:spPr/>
    </dgm:pt>
    <dgm:pt modelId="{54AC465C-4A7F-7043-87BB-2A737D45BE56}" type="pres">
      <dgm:prSet presAssocID="{181D3A6B-4933-4B81-9077-FB5DBCEFD049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E7EAE48D-A2CE-6B4C-97F1-2A036A323C1B}" type="pres">
      <dgm:prSet presAssocID="{1B756DB5-F6FD-448F-99B3-029A0C439E7C}" presName="circ4" presStyleLbl="vennNode1" presStyleIdx="3" presStyleCnt="6"/>
      <dgm:spPr/>
    </dgm:pt>
    <dgm:pt modelId="{FDB11B7B-5367-544D-8052-C3C64BE64E92}" type="pres">
      <dgm:prSet presAssocID="{1B756DB5-F6FD-448F-99B3-029A0C439E7C}" presName="circ4Tx" presStyleLbl="revTx" presStyleIdx="0" presStyleCnt="0" custScaleX="138710">
        <dgm:presLayoutVars>
          <dgm:chMax val="0"/>
          <dgm:chPref val="0"/>
          <dgm:bulletEnabled val="1"/>
        </dgm:presLayoutVars>
      </dgm:prSet>
      <dgm:spPr/>
    </dgm:pt>
    <dgm:pt modelId="{50DBF6FA-67BF-6D48-9B8B-913150B53CB3}" type="pres">
      <dgm:prSet presAssocID="{A05E4B38-F52B-4092-A05C-6E9876515B1F}" presName="circ5" presStyleLbl="vennNode1" presStyleIdx="4" presStyleCnt="6"/>
      <dgm:spPr/>
    </dgm:pt>
    <dgm:pt modelId="{9179FDE6-CCEA-014F-B311-B43464694DEC}" type="pres">
      <dgm:prSet presAssocID="{A05E4B38-F52B-4092-A05C-6E9876515B1F}" presName="circ5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7E2F7F28-62E6-F240-87A9-380AB61E387C}" type="pres">
      <dgm:prSet presAssocID="{FEC85CA6-D52D-4A31-96CE-AF9865979185}" presName="circ6" presStyleLbl="vennNode1" presStyleIdx="5" presStyleCnt="6"/>
      <dgm:spPr/>
    </dgm:pt>
    <dgm:pt modelId="{E517163D-C532-0940-BEA5-7B6AEECAA446}" type="pres">
      <dgm:prSet presAssocID="{FEC85CA6-D52D-4A31-96CE-AF9865979185}" presName="circ6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121F782E-4EA1-DB45-9282-58E6DD7CAF4A}" type="presOf" srcId="{1B756DB5-F6FD-448F-99B3-029A0C439E7C}" destId="{FDB11B7B-5367-544D-8052-C3C64BE64E92}" srcOrd="0" destOrd="0" presId="urn:microsoft.com/office/officeart/2005/8/layout/venn1"/>
    <dgm:cxn modelId="{8B26D92F-FBFE-BC46-AC12-9F0055151D1E}" type="presOf" srcId="{181D3A6B-4933-4B81-9077-FB5DBCEFD049}" destId="{54AC465C-4A7F-7043-87BB-2A737D45BE56}" srcOrd="0" destOrd="0" presId="urn:microsoft.com/office/officeart/2005/8/layout/venn1"/>
    <dgm:cxn modelId="{D9850033-ED89-4886-8BEB-ACA2D7EDF59B}" srcId="{6F52BCC0-F7DA-45A1-B058-8EF0481EED50}" destId="{1B756DB5-F6FD-448F-99B3-029A0C439E7C}" srcOrd="3" destOrd="0" parTransId="{16024A27-82B6-4DDB-BA66-579CB76CA9A2}" sibTransId="{A9914325-0E9A-4F07-BE8D-D7CD7E1CD461}"/>
    <dgm:cxn modelId="{9E6AAB38-7B28-48FD-A5C0-3C9BCE4C7C02}" srcId="{6F52BCC0-F7DA-45A1-B058-8EF0481EED50}" destId="{FEC85CA6-D52D-4A31-96CE-AF9865979185}" srcOrd="5" destOrd="0" parTransId="{38DC6F43-9F8E-43B7-A2C0-CE5E9989A52B}" sibTransId="{A56AC816-A24D-4EAF-9569-1A5A09C149DE}"/>
    <dgm:cxn modelId="{AEA49361-BF94-4D55-B496-4899475BF45A}" srcId="{6F52BCC0-F7DA-45A1-B058-8EF0481EED50}" destId="{A05E4B38-F52B-4092-A05C-6E9876515B1F}" srcOrd="4" destOrd="0" parTransId="{5FA458FF-AFBF-4A07-A411-AAC7BAFEC696}" sibTransId="{3604C549-B38A-4FDA-AB66-1EC41C3DB327}"/>
    <dgm:cxn modelId="{B6451C6D-91C6-46E7-ADB9-0BDD87F8ACC2}" srcId="{6F52BCC0-F7DA-45A1-B058-8EF0481EED50}" destId="{541C7FEE-E3D1-4271-876C-1F50E0380C4B}" srcOrd="1" destOrd="0" parTransId="{AF1A9429-3B01-4C10-B204-946EC697134F}" sibTransId="{DA320C16-B208-4782-8155-CEB3748BE814}"/>
    <dgm:cxn modelId="{322A3388-7081-0548-A91E-8F3395D2C884}" type="presOf" srcId="{8D0FD2C7-AB72-4ECD-91F3-B20869A30997}" destId="{CE0E8011-8973-724A-AC01-ED53D6841130}" srcOrd="0" destOrd="0" presId="urn:microsoft.com/office/officeart/2005/8/layout/venn1"/>
    <dgm:cxn modelId="{DBD63889-36AA-4F93-8389-CD5B7664D07D}" srcId="{6F52BCC0-F7DA-45A1-B058-8EF0481EED50}" destId="{181D3A6B-4933-4B81-9077-FB5DBCEFD049}" srcOrd="2" destOrd="0" parTransId="{7FF0C863-C50B-4434-B129-3134E2D5B9B2}" sibTransId="{4AFD7E89-7425-47B4-8A9B-887A3F362B8D}"/>
    <dgm:cxn modelId="{9AB29A8E-D4A1-8049-B3DD-A4DFD145A1F2}" type="presOf" srcId="{A05E4B38-F52B-4092-A05C-6E9876515B1F}" destId="{9179FDE6-CCEA-014F-B311-B43464694DEC}" srcOrd="0" destOrd="0" presId="urn:microsoft.com/office/officeart/2005/8/layout/venn1"/>
    <dgm:cxn modelId="{99DC36A3-3382-4250-B448-F5F686C96E00}" srcId="{6F52BCC0-F7DA-45A1-B058-8EF0481EED50}" destId="{8D0FD2C7-AB72-4ECD-91F3-B20869A30997}" srcOrd="0" destOrd="0" parTransId="{343392B7-C90B-4B83-9A3B-F2053DC2C2EE}" sibTransId="{1DC08F9E-2A99-4BCB-8E2E-FAD793F68E6C}"/>
    <dgm:cxn modelId="{DEA8F7BB-E009-B240-A8D3-C14B2E28CD81}" type="presOf" srcId="{541C7FEE-E3D1-4271-876C-1F50E0380C4B}" destId="{40CEB215-497A-074E-B87B-5BA80E51241F}" srcOrd="0" destOrd="0" presId="urn:microsoft.com/office/officeart/2005/8/layout/venn1"/>
    <dgm:cxn modelId="{879892FC-7863-DF4D-91AC-88F59FE745C3}" type="presOf" srcId="{6F52BCC0-F7DA-45A1-B058-8EF0481EED50}" destId="{11279779-7FFB-9E45-88D5-949E1A923345}" srcOrd="0" destOrd="0" presId="urn:microsoft.com/office/officeart/2005/8/layout/venn1"/>
    <dgm:cxn modelId="{E43B15FF-AFB3-534A-B66E-D9775D30C911}" type="presOf" srcId="{FEC85CA6-D52D-4A31-96CE-AF9865979185}" destId="{E517163D-C532-0940-BEA5-7B6AEECAA446}" srcOrd="0" destOrd="0" presId="urn:microsoft.com/office/officeart/2005/8/layout/venn1"/>
    <dgm:cxn modelId="{E249A3AA-6953-BC4A-B7D2-761B3B02AD35}" type="presParOf" srcId="{11279779-7FFB-9E45-88D5-949E1A923345}" destId="{793B1B54-ED28-8041-A248-FCD5FDD07E39}" srcOrd="0" destOrd="0" presId="urn:microsoft.com/office/officeart/2005/8/layout/venn1"/>
    <dgm:cxn modelId="{519E7610-BD8B-9346-9D2B-22DE05A88E79}" type="presParOf" srcId="{11279779-7FFB-9E45-88D5-949E1A923345}" destId="{CE0E8011-8973-724A-AC01-ED53D6841130}" srcOrd="1" destOrd="0" presId="urn:microsoft.com/office/officeart/2005/8/layout/venn1"/>
    <dgm:cxn modelId="{47492402-5371-A643-98CD-6A5B75CC307B}" type="presParOf" srcId="{11279779-7FFB-9E45-88D5-949E1A923345}" destId="{2C9CA218-8D57-C545-A7CE-2C02335DBF05}" srcOrd="2" destOrd="0" presId="urn:microsoft.com/office/officeart/2005/8/layout/venn1"/>
    <dgm:cxn modelId="{52471F39-2B61-924C-BF6F-824F8769E087}" type="presParOf" srcId="{11279779-7FFB-9E45-88D5-949E1A923345}" destId="{40CEB215-497A-074E-B87B-5BA80E51241F}" srcOrd="3" destOrd="0" presId="urn:microsoft.com/office/officeart/2005/8/layout/venn1"/>
    <dgm:cxn modelId="{8BE9D107-BC3E-984B-BCE0-7352DEF2009F}" type="presParOf" srcId="{11279779-7FFB-9E45-88D5-949E1A923345}" destId="{2C73E4AB-7A13-F241-815C-5E30E188ED00}" srcOrd="4" destOrd="0" presId="urn:microsoft.com/office/officeart/2005/8/layout/venn1"/>
    <dgm:cxn modelId="{F2554AAF-0933-F441-8454-AD601A8F4AFC}" type="presParOf" srcId="{11279779-7FFB-9E45-88D5-949E1A923345}" destId="{54AC465C-4A7F-7043-87BB-2A737D45BE56}" srcOrd="5" destOrd="0" presId="urn:microsoft.com/office/officeart/2005/8/layout/venn1"/>
    <dgm:cxn modelId="{098E248D-5128-DE4B-8235-94131C8304F3}" type="presParOf" srcId="{11279779-7FFB-9E45-88D5-949E1A923345}" destId="{E7EAE48D-A2CE-6B4C-97F1-2A036A323C1B}" srcOrd="6" destOrd="0" presId="urn:microsoft.com/office/officeart/2005/8/layout/venn1"/>
    <dgm:cxn modelId="{2FEB8C29-7FA2-F643-B215-8C2531BA1F59}" type="presParOf" srcId="{11279779-7FFB-9E45-88D5-949E1A923345}" destId="{FDB11B7B-5367-544D-8052-C3C64BE64E92}" srcOrd="7" destOrd="0" presId="urn:microsoft.com/office/officeart/2005/8/layout/venn1"/>
    <dgm:cxn modelId="{A67DC6FB-7496-E84D-8363-014DCA88033D}" type="presParOf" srcId="{11279779-7FFB-9E45-88D5-949E1A923345}" destId="{50DBF6FA-67BF-6D48-9B8B-913150B53CB3}" srcOrd="8" destOrd="0" presId="urn:microsoft.com/office/officeart/2005/8/layout/venn1"/>
    <dgm:cxn modelId="{67B59F4B-8A79-584E-8314-629ED1212C41}" type="presParOf" srcId="{11279779-7FFB-9E45-88D5-949E1A923345}" destId="{9179FDE6-CCEA-014F-B311-B43464694DEC}" srcOrd="9" destOrd="0" presId="urn:microsoft.com/office/officeart/2005/8/layout/venn1"/>
    <dgm:cxn modelId="{0AFCF6F1-A8EF-D243-8E1E-982A4A9406D1}" type="presParOf" srcId="{11279779-7FFB-9E45-88D5-949E1A923345}" destId="{7E2F7F28-62E6-F240-87A9-380AB61E387C}" srcOrd="10" destOrd="0" presId="urn:microsoft.com/office/officeart/2005/8/layout/venn1"/>
    <dgm:cxn modelId="{A2C05D4A-6BFB-9148-A9C2-06537B922DDE}" type="presParOf" srcId="{11279779-7FFB-9E45-88D5-949E1A923345}" destId="{E517163D-C532-0940-BEA5-7B6AEECAA446}" srcOrd="11" destOrd="0" presId="urn:microsoft.com/office/officeart/2005/8/layout/venn1"/>
  </dgm:cxnLst>
  <dgm:bg>
    <a:solidFill>
      <a:schemeClr val="bg1"/>
    </a:solidFill>
  </dgm:bg>
  <dgm:whole>
    <a:ln>
      <a:solidFill>
        <a:schemeClr val="bg1"/>
      </a:solidFill>
    </a:ln>
  </dgm:whole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A999C53-2324-4257-8F6E-56F4BEFB9854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4D9F6C0-11B9-4992-B6C7-AFF7F1148EBB}">
      <dgm:prSet/>
      <dgm:spPr/>
      <dgm:t>
        <a:bodyPr/>
        <a:lstStyle/>
        <a:p>
          <a:r>
            <a:rPr lang="en-GB" dirty="0"/>
            <a:t>“The Palestine-Israel issue has been raging for centuries!” </a:t>
          </a:r>
          <a:endParaRPr lang="en-US" dirty="0"/>
        </a:p>
      </dgm:t>
    </dgm:pt>
    <dgm:pt modelId="{D2ED5DCD-4AFB-468C-B63B-A6B71A0E6CB9}" type="parTrans" cxnId="{4C5A02BF-568A-4B46-9AF8-63B3B2B78515}">
      <dgm:prSet/>
      <dgm:spPr/>
      <dgm:t>
        <a:bodyPr/>
        <a:lstStyle/>
        <a:p>
          <a:endParaRPr lang="en-US"/>
        </a:p>
      </dgm:t>
    </dgm:pt>
    <dgm:pt modelId="{D53BD4F6-EB30-459A-AEDF-683A9BB206C2}" type="sibTrans" cxnId="{4C5A02BF-568A-4B46-9AF8-63B3B2B78515}">
      <dgm:prSet/>
      <dgm:spPr/>
      <dgm:t>
        <a:bodyPr/>
        <a:lstStyle/>
        <a:p>
          <a:endParaRPr lang="en-US"/>
        </a:p>
      </dgm:t>
    </dgm:pt>
    <dgm:pt modelId="{6E3398C8-75ED-4AB9-A973-C80E2F5FCE18}">
      <dgm:prSet/>
      <dgm:spPr/>
      <dgm:t>
        <a:bodyPr/>
        <a:lstStyle/>
        <a:p>
          <a:r>
            <a:rPr lang="en-GB" dirty="0"/>
            <a:t>“Palestine was an ‘empty land’ in the nineteenth century!”</a:t>
          </a:r>
          <a:endParaRPr lang="en-US" dirty="0"/>
        </a:p>
      </dgm:t>
    </dgm:pt>
    <dgm:pt modelId="{DDF6B7AB-B706-49D4-A733-4E7F34978988}" type="parTrans" cxnId="{E5484D1F-268B-458D-ACD0-3966F83544B2}">
      <dgm:prSet/>
      <dgm:spPr/>
      <dgm:t>
        <a:bodyPr/>
        <a:lstStyle/>
        <a:p>
          <a:endParaRPr lang="en-US"/>
        </a:p>
      </dgm:t>
    </dgm:pt>
    <dgm:pt modelId="{209264DE-A0C5-49A1-84FA-9606D4D3A6F6}" type="sibTrans" cxnId="{E5484D1F-268B-458D-ACD0-3966F83544B2}">
      <dgm:prSet/>
      <dgm:spPr/>
      <dgm:t>
        <a:bodyPr/>
        <a:lstStyle/>
        <a:p>
          <a:endParaRPr lang="en-US"/>
        </a:p>
      </dgm:t>
    </dgm:pt>
    <dgm:pt modelId="{44DFFF70-10F3-4487-AFB3-F34887C28474}">
      <dgm:prSet/>
      <dgm:spPr/>
      <dgm:t>
        <a:bodyPr/>
        <a:lstStyle/>
        <a:p>
          <a:r>
            <a:rPr lang="en-GB" dirty="0"/>
            <a:t>“Zionism is just another word for Judaism!”</a:t>
          </a:r>
          <a:endParaRPr lang="en-US" dirty="0"/>
        </a:p>
      </dgm:t>
    </dgm:pt>
    <dgm:pt modelId="{149FA3EC-560F-4AC1-9F8E-12FFA91BD1D4}" type="parTrans" cxnId="{2B8C6DCD-B45F-49A4-8648-546D54C379C4}">
      <dgm:prSet/>
      <dgm:spPr/>
      <dgm:t>
        <a:bodyPr/>
        <a:lstStyle/>
        <a:p>
          <a:endParaRPr lang="en-US"/>
        </a:p>
      </dgm:t>
    </dgm:pt>
    <dgm:pt modelId="{AB001050-8276-46BC-BC71-C4F7C14F60DA}" type="sibTrans" cxnId="{2B8C6DCD-B45F-49A4-8648-546D54C379C4}">
      <dgm:prSet/>
      <dgm:spPr/>
      <dgm:t>
        <a:bodyPr/>
        <a:lstStyle/>
        <a:p>
          <a:endParaRPr lang="en-US"/>
        </a:p>
      </dgm:t>
    </dgm:pt>
    <dgm:pt modelId="{61C13D67-25A7-4EF7-A22C-BE3F03E310C1}">
      <dgm:prSet/>
      <dgm:spPr/>
      <dgm:t>
        <a:bodyPr/>
        <a:lstStyle/>
        <a:p>
          <a:r>
            <a:rPr lang="en-GB" dirty="0"/>
            <a:t>“The Palestine-Israel issue is all about religion!”</a:t>
          </a:r>
          <a:endParaRPr lang="en-US" dirty="0"/>
        </a:p>
      </dgm:t>
    </dgm:pt>
    <dgm:pt modelId="{9A541400-28EB-4D4C-96EA-D1D0F2A3C018}" type="parTrans" cxnId="{F5F29794-A5C3-41D8-80BB-88F3D4174CE6}">
      <dgm:prSet/>
      <dgm:spPr/>
      <dgm:t>
        <a:bodyPr/>
        <a:lstStyle/>
        <a:p>
          <a:endParaRPr lang="en-US"/>
        </a:p>
      </dgm:t>
    </dgm:pt>
    <dgm:pt modelId="{71609FAF-DAE5-4DA8-8338-6C5603483FFF}" type="sibTrans" cxnId="{F5F29794-A5C3-41D8-80BB-88F3D4174CE6}">
      <dgm:prSet/>
      <dgm:spPr/>
      <dgm:t>
        <a:bodyPr/>
        <a:lstStyle/>
        <a:p>
          <a:endParaRPr lang="en-US"/>
        </a:p>
      </dgm:t>
    </dgm:pt>
    <dgm:pt modelId="{9DBDC715-1EAF-4791-8C0F-0C85081BA867}">
      <dgm:prSet/>
      <dgm:spPr/>
      <dgm:t>
        <a:bodyPr/>
        <a:lstStyle/>
        <a:p>
          <a:r>
            <a:rPr lang="en-GB" dirty="0"/>
            <a:t>“The Palestine-Israel issue is unique… you can’t compare it with anything else!”</a:t>
          </a:r>
          <a:endParaRPr lang="en-US" dirty="0"/>
        </a:p>
      </dgm:t>
    </dgm:pt>
    <dgm:pt modelId="{178AD955-54B3-41B0-B803-AA71E7D3D3FB}" type="parTrans" cxnId="{A6BDE635-2C5E-426D-AF14-8C1B4C23A9EC}">
      <dgm:prSet/>
      <dgm:spPr/>
      <dgm:t>
        <a:bodyPr/>
        <a:lstStyle/>
        <a:p>
          <a:endParaRPr lang="en-US"/>
        </a:p>
      </dgm:t>
    </dgm:pt>
    <dgm:pt modelId="{DE264DF9-62CB-4DC3-8BFA-BB824D5AA503}" type="sibTrans" cxnId="{A6BDE635-2C5E-426D-AF14-8C1B4C23A9EC}">
      <dgm:prSet/>
      <dgm:spPr/>
      <dgm:t>
        <a:bodyPr/>
        <a:lstStyle/>
        <a:p>
          <a:endParaRPr lang="en-US"/>
        </a:p>
      </dgm:t>
    </dgm:pt>
    <dgm:pt modelId="{612ACA2A-FA8E-7F4C-A236-0CB22DCBA9CA}" type="pres">
      <dgm:prSet presAssocID="{FA999C53-2324-4257-8F6E-56F4BEFB9854}" presName="diagram" presStyleCnt="0">
        <dgm:presLayoutVars>
          <dgm:dir/>
          <dgm:resizeHandles val="exact"/>
        </dgm:presLayoutVars>
      </dgm:prSet>
      <dgm:spPr/>
    </dgm:pt>
    <dgm:pt modelId="{A9EC9E1C-6711-6F42-8FEA-9F21410C9F18}" type="pres">
      <dgm:prSet presAssocID="{C4D9F6C0-11B9-4992-B6C7-AFF7F1148EBB}" presName="node" presStyleLbl="node1" presStyleIdx="0" presStyleCnt="5">
        <dgm:presLayoutVars>
          <dgm:bulletEnabled val="1"/>
        </dgm:presLayoutVars>
      </dgm:prSet>
      <dgm:spPr/>
    </dgm:pt>
    <dgm:pt modelId="{1DD3FDA5-C819-B046-AF46-25F535DE1C89}" type="pres">
      <dgm:prSet presAssocID="{D53BD4F6-EB30-459A-AEDF-683A9BB206C2}" presName="sibTrans" presStyleCnt="0"/>
      <dgm:spPr/>
    </dgm:pt>
    <dgm:pt modelId="{20869663-6020-3F4C-A489-A854EB3E9FDF}" type="pres">
      <dgm:prSet presAssocID="{6E3398C8-75ED-4AB9-A973-C80E2F5FCE18}" presName="node" presStyleLbl="node1" presStyleIdx="1" presStyleCnt="5">
        <dgm:presLayoutVars>
          <dgm:bulletEnabled val="1"/>
        </dgm:presLayoutVars>
      </dgm:prSet>
      <dgm:spPr/>
    </dgm:pt>
    <dgm:pt modelId="{0D06A947-83CF-3B43-A087-440E73D0C313}" type="pres">
      <dgm:prSet presAssocID="{209264DE-A0C5-49A1-84FA-9606D4D3A6F6}" presName="sibTrans" presStyleCnt="0"/>
      <dgm:spPr/>
    </dgm:pt>
    <dgm:pt modelId="{024AC9F6-A58A-A54F-8001-35E2A6C78670}" type="pres">
      <dgm:prSet presAssocID="{44DFFF70-10F3-4487-AFB3-F34887C28474}" presName="node" presStyleLbl="node1" presStyleIdx="2" presStyleCnt="5">
        <dgm:presLayoutVars>
          <dgm:bulletEnabled val="1"/>
        </dgm:presLayoutVars>
      </dgm:prSet>
      <dgm:spPr/>
    </dgm:pt>
    <dgm:pt modelId="{E4BF47D4-F9A4-F04C-BF94-FCDA40323879}" type="pres">
      <dgm:prSet presAssocID="{AB001050-8276-46BC-BC71-C4F7C14F60DA}" presName="sibTrans" presStyleCnt="0"/>
      <dgm:spPr/>
    </dgm:pt>
    <dgm:pt modelId="{83C59351-330B-1640-B93B-925AB87F7C6E}" type="pres">
      <dgm:prSet presAssocID="{61C13D67-25A7-4EF7-A22C-BE3F03E310C1}" presName="node" presStyleLbl="node1" presStyleIdx="3" presStyleCnt="5">
        <dgm:presLayoutVars>
          <dgm:bulletEnabled val="1"/>
        </dgm:presLayoutVars>
      </dgm:prSet>
      <dgm:spPr/>
    </dgm:pt>
    <dgm:pt modelId="{7658246E-F637-5A4F-BF7E-929E7CF17894}" type="pres">
      <dgm:prSet presAssocID="{71609FAF-DAE5-4DA8-8338-6C5603483FFF}" presName="sibTrans" presStyleCnt="0"/>
      <dgm:spPr/>
    </dgm:pt>
    <dgm:pt modelId="{8E8022EE-A48F-B740-A577-4033165ED3EC}" type="pres">
      <dgm:prSet presAssocID="{9DBDC715-1EAF-4791-8C0F-0C85081BA867}" presName="node" presStyleLbl="node1" presStyleIdx="4" presStyleCnt="5">
        <dgm:presLayoutVars>
          <dgm:bulletEnabled val="1"/>
        </dgm:presLayoutVars>
      </dgm:prSet>
      <dgm:spPr/>
    </dgm:pt>
  </dgm:ptLst>
  <dgm:cxnLst>
    <dgm:cxn modelId="{E5484D1F-268B-458D-ACD0-3966F83544B2}" srcId="{FA999C53-2324-4257-8F6E-56F4BEFB9854}" destId="{6E3398C8-75ED-4AB9-A973-C80E2F5FCE18}" srcOrd="1" destOrd="0" parTransId="{DDF6B7AB-B706-49D4-A733-4E7F34978988}" sibTransId="{209264DE-A0C5-49A1-84FA-9606D4D3A6F6}"/>
    <dgm:cxn modelId="{A6BDE635-2C5E-426D-AF14-8C1B4C23A9EC}" srcId="{FA999C53-2324-4257-8F6E-56F4BEFB9854}" destId="{9DBDC715-1EAF-4791-8C0F-0C85081BA867}" srcOrd="4" destOrd="0" parTransId="{178AD955-54B3-41B0-B803-AA71E7D3D3FB}" sibTransId="{DE264DF9-62CB-4DC3-8BFA-BB824D5AA503}"/>
    <dgm:cxn modelId="{884E0846-76AD-AC4F-AB1E-9CC50AF46BA1}" type="presOf" srcId="{61C13D67-25A7-4EF7-A22C-BE3F03E310C1}" destId="{83C59351-330B-1640-B93B-925AB87F7C6E}" srcOrd="0" destOrd="0" presId="urn:microsoft.com/office/officeart/2005/8/layout/default"/>
    <dgm:cxn modelId="{355DD849-CD4B-994F-B2AE-D1DCC28D4967}" type="presOf" srcId="{9DBDC715-1EAF-4791-8C0F-0C85081BA867}" destId="{8E8022EE-A48F-B740-A577-4033165ED3EC}" srcOrd="0" destOrd="0" presId="urn:microsoft.com/office/officeart/2005/8/layout/default"/>
    <dgm:cxn modelId="{F5F29794-A5C3-41D8-80BB-88F3D4174CE6}" srcId="{FA999C53-2324-4257-8F6E-56F4BEFB9854}" destId="{61C13D67-25A7-4EF7-A22C-BE3F03E310C1}" srcOrd="3" destOrd="0" parTransId="{9A541400-28EB-4D4C-96EA-D1D0F2A3C018}" sibTransId="{71609FAF-DAE5-4DA8-8338-6C5603483FFF}"/>
    <dgm:cxn modelId="{84A52797-3F27-2848-BE97-3DE67CA0B976}" type="presOf" srcId="{6E3398C8-75ED-4AB9-A973-C80E2F5FCE18}" destId="{20869663-6020-3F4C-A489-A854EB3E9FDF}" srcOrd="0" destOrd="0" presId="urn:microsoft.com/office/officeart/2005/8/layout/default"/>
    <dgm:cxn modelId="{B106E29A-E9F7-D344-B666-5B4EF61CFCB9}" type="presOf" srcId="{C4D9F6C0-11B9-4992-B6C7-AFF7F1148EBB}" destId="{A9EC9E1C-6711-6F42-8FEA-9F21410C9F18}" srcOrd="0" destOrd="0" presId="urn:microsoft.com/office/officeart/2005/8/layout/default"/>
    <dgm:cxn modelId="{DC3029B4-F058-CF4E-903C-C51B6353112E}" type="presOf" srcId="{44DFFF70-10F3-4487-AFB3-F34887C28474}" destId="{024AC9F6-A58A-A54F-8001-35E2A6C78670}" srcOrd="0" destOrd="0" presId="urn:microsoft.com/office/officeart/2005/8/layout/default"/>
    <dgm:cxn modelId="{4C5A02BF-568A-4B46-9AF8-63B3B2B78515}" srcId="{FA999C53-2324-4257-8F6E-56F4BEFB9854}" destId="{C4D9F6C0-11B9-4992-B6C7-AFF7F1148EBB}" srcOrd="0" destOrd="0" parTransId="{D2ED5DCD-4AFB-468C-B63B-A6B71A0E6CB9}" sibTransId="{D53BD4F6-EB30-459A-AEDF-683A9BB206C2}"/>
    <dgm:cxn modelId="{2B8C6DCD-B45F-49A4-8648-546D54C379C4}" srcId="{FA999C53-2324-4257-8F6E-56F4BEFB9854}" destId="{44DFFF70-10F3-4487-AFB3-F34887C28474}" srcOrd="2" destOrd="0" parTransId="{149FA3EC-560F-4AC1-9F8E-12FFA91BD1D4}" sibTransId="{AB001050-8276-46BC-BC71-C4F7C14F60DA}"/>
    <dgm:cxn modelId="{C1F13EE4-E9B0-2845-AA40-3EDFB4E87631}" type="presOf" srcId="{FA999C53-2324-4257-8F6E-56F4BEFB9854}" destId="{612ACA2A-FA8E-7F4C-A236-0CB22DCBA9CA}" srcOrd="0" destOrd="0" presId="urn:microsoft.com/office/officeart/2005/8/layout/default"/>
    <dgm:cxn modelId="{E39E5E01-0BB5-6143-8E38-6ABDFA773336}" type="presParOf" srcId="{612ACA2A-FA8E-7F4C-A236-0CB22DCBA9CA}" destId="{A9EC9E1C-6711-6F42-8FEA-9F21410C9F18}" srcOrd="0" destOrd="0" presId="urn:microsoft.com/office/officeart/2005/8/layout/default"/>
    <dgm:cxn modelId="{79382F27-4CB2-E346-BE1B-8690C15A4B5E}" type="presParOf" srcId="{612ACA2A-FA8E-7F4C-A236-0CB22DCBA9CA}" destId="{1DD3FDA5-C819-B046-AF46-25F535DE1C89}" srcOrd="1" destOrd="0" presId="urn:microsoft.com/office/officeart/2005/8/layout/default"/>
    <dgm:cxn modelId="{93DE9E02-A76B-4747-BB0F-14F407472217}" type="presParOf" srcId="{612ACA2A-FA8E-7F4C-A236-0CB22DCBA9CA}" destId="{20869663-6020-3F4C-A489-A854EB3E9FDF}" srcOrd="2" destOrd="0" presId="urn:microsoft.com/office/officeart/2005/8/layout/default"/>
    <dgm:cxn modelId="{EAA3F5B9-27E1-1E41-A62D-C34207651C02}" type="presParOf" srcId="{612ACA2A-FA8E-7F4C-A236-0CB22DCBA9CA}" destId="{0D06A947-83CF-3B43-A087-440E73D0C313}" srcOrd="3" destOrd="0" presId="urn:microsoft.com/office/officeart/2005/8/layout/default"/>
    <dgm:cxn modelId="{B4B016D5-6909-ED40-B00E-A82E161873BC}" type="presParOf" srcId="{612ACA2A-FA8E-7F4C-A236-0CB22DCBA9CA}" destId="{024AC9F6-A58A-A54F-8001-35E2A6C78670}" srcOrd="4" destOrd="0" presId="urn:microsoft.com/office/officeart/2005/8/layout/default"/>
    <dgm:cxn modelId="{DBF1209D-4465-854B-9515-6611EFF6FA44}" type="presParOf" srcId="{612ACA2A-FA8E-7F4C-A236-0CB22DCBA9CA}" destId="{E4BF47D4-F9A4-F04C-BF94-FCDA40323879}" srcOrd="5" destOrd="0" presId="urn:microsoft.com/office/officeart/2005/8/layout/default"/>
    <dgm:cxn modelId="{AD9752CE-1085-A348-8354-0285CED71B11}" type="presParOf" srcId="{612ACA2A-FA8E-7F4C-A236-0CB22DCBA9CA}" destId="{83C59351-330B-1640-B93B-925AB87F7C6E}" srcOrd="6" destOrd="0" presId="urn:microsoft.com/office/officeart/2005/8/layout/default"/>
    <dgm:cxn modelId="{C4247CE3-5329-8249-B107-CD29D85316D6}" type="presParOf" srcId="{612ACA2A-FA8E-7F4C-A236-0CB22DCBA9CA}" destId="{7658246E-F637-5A4F-BF7E-929E7CF17894}" srcOrd="7" destOrd="0" presId="urn:microsoft.com/office/officeart/2005/8/layout/default"/>
    <dgm:cxn modelId="{8553E107-9154-1E42-9F76-EA0F95344C7D}" type="presParOf" srcId="{612ACA2A-FA8E-7F4C-A236-0CB22DCBA9CA}" destId="{8E8022EE-A48F-B740-A577-4033165ED3EC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A999C53-2324-4257-8F6E-56F4BEFB9854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4D9F6C0-11B9-4992-B6C7-AFF7F1148EBB}">
      <dgm:prSet custT="1"/>
      <dgm:spPr/>
      <dgm:t>
        <a:bodyPr/>
        <a:lstStyle/>
        <a:p>
          <a:r>
            <a:rPr lang="en-GB" sz="2000" dirty="0"/>
            <a:t>There are religious differences between most Jews and Palestinians, but the main issue is the </a:t>
          </a:r>
          <a:r>
            <a:rPr lang="en-GB" sz="2000" b="1" dirty="0"/>
            <a:t>land</a:t>
          </a:r>
          <a:endParaRPr lang="en-US" sz="2000" b="0" dirty="0"/>
        </a:p>
      </dgm:t>
    </dgm:pt>
    <dgm:pt modelId="{D2ED5DCD-4AFB-468C-B63B-A6B71A0E6CB9}" type="parTrans" cxnId="{4C5A02BF-568A-4B46-9AF8-63B3B2B78515}">
      <dgm:prSet/>
      <dgm:spPr/>
      <dgm:t>
        <a:bodyPr/>
        <a:lstStyle/>
        <a:p>
          <a:endParaRPr lang="en-US" sz="2400"/>
        </a:p>
      </dgm:t>
    </dgm:pt>
    <dgm:pt modelId="{D53BD4F6-EB30-459A-AEDF-683A9BB206C2}" type="sibTrans" cxnId="{4C5A02BF-568A-4B46-9AF8-63B3B2B78515}">
      <dgm:prSet/>
      <dgm:spPr/>
      <dgm:t>
        <a:bodyPr/>
        <a:lstStyle/>
        <a:p>
          <a:endParaRPr lang="en-US" sz="2400"/>
        </a:p>
      </dgm:t>
    </dgm:pt>
    <dgm:pt modelId="{6E3398C8-75ED-4AB9-A973-C80E2F5FCE18}">
      <dgm:prSet custT="1"/>
      <dgm:spPr/>
      <dgm:t>
        <a:bodyPr/>
        <a:lstStyle/>
        <a:p>
          <a:r>
            <a:rPr lang="en-US" sz="2000" dirty="0"/>
            <a:t>We can draw </a:t>
          </a:r>
          <a:r>
            <a:rPr lang="en-US" sz="2000" b="0" dirty="0"/>
            <a:t>comparisons</a:t>
          </a:r>
          <a:r>
            <a:rPr lang="en-US" sz="2000" dirty="0"/>
            <a:t> with </a:t>
          </a:r>
          <a:r>
            <a:rPr lang="en-US" sz="2000" b="1" dirty="0"/>
            <a:t>apartheid</a:t>
          </a:r>
          <a:r>
            <a:rPr lang="en-US" sz="2000" dirty="0"/>
            <a:t> in South Africa and </a:t>
          </a:r>
          <a:r>
            <a:rPr lang="en-US" sz="2000" b="1" dirty="0"/>
            <a:t>ethnic cleansing </a:t>
          </a:r>
          <a:r>
            <a:rPr lang="en-US" sz="2000" dirty="0"/>
            <a:t>in other places</a:t>
          </a:r>
          <a:endParaRPr lang="en-US" sz="2000" b="1" dirty="0"/>
        </a:p>
      </dgm:t>
    </dgm:pt>
    <dgm:pt modelId="{DDF6B7AB-B706-49D4-A733-4E7F34978988}" type="parTrans" cxnId="{E5484D1F-268B-458D-ACD0-3966F83544B2}">
      <dgm:prSet/>
      <dgm:spPr/>
      <dgm:t>
        <a:bodyPr/>
        <a:lstStyle/>
        <a:p>
          <a:endParaRPr lang="en-US" sz="2400"/>
        </a:p>
      </dgm:t>
    </dgm:pt>
    <dgm:pt modelId="{209264DE-A0C5-49A1-84FA-9606D4D3A6F6}" type="sibTrans" cxnId="{E5484D1F-268B-458D-ACD0-3966F83544B2}">
      <dgm:prSet/>
      <dgm:spPr/>
      <dgm:t>
        <a:bodyPr/>
        <a:lstStyle/>
        <a:p>
          <a:endParaRPr lang="en-US" sz="2400"/>
        </a:p>
      </dgm:t>
    </dgm:pt>
    <dgm:pt modelId="{44DFFF70-10F3-4487-AFB3-F34887C28474}">
      <dgm:prSet custT="1"/>
      <dgm:spPr/>
      <dgm:t>
        <a:bodyPr/>
        <a:lstStyle/>
        <a:p>
          <a:r>
            <a:rPr lang="en-GB" sz="2000" dirty="0"/>
            <a:t>Judaism and Zionism are not the same. Judaism is an ancient religion whereas Zionism is a 19</a:t>
          </a:r>
          <a:r>
            <a:rPr lang="en-GB" sz="2000" baseline="30000" dirty="0"/>
            <a:t>th</a:t>
          </a:r>
          <a:r>
            <a:rPr lang="en-GB" sz="2000" dirty="0"/>
            <a:t> century political movement</a:t>
          </a:r>
          <a:endParaRPr lang="en-US" sz="2000" dirty="0"/>
        </a:p>
      </dgm:t>
    </dgm:pt>
    <dgm:pt modelId="{149FA3EC-560F-4AC1-9F8E-12FFA91BD1D4}" type="parTrans" cxnId="{2B8C6DCD-B45F-49A4-8648-546D54C379C4}">
      <dgm:prSet/>
      <dgm:spPr/>
      <dgm:t>
        <a:bodyPr/>
        <a:lstStyle/>
        <a:p>
          <a:endParaRPr lang="en-US" sz="2400"/>
        </a:p>
      </dgm:t>
    </dgm:pt>
    <dgm:pt modelId="{AB001050-8276-46BC-BC71-C4F7C14F60DA}" type="sibTrans" cxnId="{2B8C6DCD-B45F-49A4-8648-546D54C379C4}">
      <dgm:prSet/>
      <dgm:spPr/>
      <dgm:t>
        <a:bodyPr/>
        <a:lstStyle/>
        <a:p>
          <a:endParaRPr lang="en-US" sz="2400"/>
        </a:p>
      </dgm:t>
    </dgm:pt>
    <dgm:pt modelId="{61C13D67-25A7-4EF7-A22C-BE3F03E310C1}">
      <dgm:prSet custT="1"/>
      <dgm:spPr/>
      <dgm:t>
        <a:bodyPr/>
        <a:lstStyle/>
        <a:p>
          <a:r>
            <a:rPr lang="en-GB" sz="2000" dirty="0"/>
            <a:t>In the nineteenth century, Palestine experienced </a:t>
          </a:r>
          <a:r>
            <a:rPr lang="en-GB" sz="2000" b="1" dirty="0"/>
            <a:t>modernisation </a:t>
          </a:r>
          <a:r>
            <a:rPr lang="en-GB" sz="2000" b="0" dirty="0"/>
            <a:t>and was</a:t>
          </a:r>
          <a:r>
            <a:rPr lang="en-GB" sz="2000" b="1" dirty="0"/>
            <a:t> flourishing</a:t>
          </a:r>
          <a:endParaRPr lang="en-US" sz="2000" dirty="0"/>
        </a:p>
      </dgm:t>
    </dgm:pt>
    <dgm:pt modelId="{9A541400-28EB-4D4C-96EA-D1D0F2A3C018}" type="parTrans" cxnId="{F5F29794-A5C3-41D8-80BB-88F3D4174CE6}">
      <dgm:prSet/>
      <dgm:spPr/>
      <dgm:t>
        <a:bodyPr/>
        <a:lstStyle/>
        <a:p>
          <a:endParaRPr lang="en-US" sz="2400"/>
        </a:p>
      </dgm:t>
    </dgm:pt>
    <dgm:pt modelId="{71609FAF-DAE5-4DA8-8338-6C5603483FFF}" type="sibTrans" cxnId="{F5F29794-A5C3-41D8-80BB-88F3D4174CE6}">
      <dgm:prSet/>
      <dgm:spPr/>
      <dgm:t>
        <a:bodyPr/>
        <a:lstStyle/>
        <a:p>
          <a:endParaRPr lang="en-US" sz="2400"/>
        </a:p>
      </dgm:t>
    </dgm:pt>
    <dgm:pt modelId="{9DBDC715-1EAF-4791-8C0F-0C85081BA867}">
      <dgm:prSet custT="1"/>
      <dgm:spPr/>
      <dgm:t>
        <a:bodyPr/>
        <a:lstStyle/>
        <a:p>
          <a:r>
            <a:rPr lang="en-GB" sz="2000" dirty="0"/>
            <a:t>The Palestine-Israel issue started with the rise of nationalism in the </a:t>
          </a:r>
          <a:r>
            <a:rPr lang="en-GB" sz="2000" b="1" dirty="0"/>
            <a:t>late 1800s and early 1900s, </a:t>
          </a:r>
          <a:r>
            <a:rPr lang="en-GB" sz="2000" b="0" dirty="0"/>
            <a:t>for example Zionism</a:t>
          </a:r>
          <a:endParaRPr lang="en-US" sz="2000" dirty="0"/>
        </a:p>
      </dgm:t>
    </dgm:pt>
    <dgm:pt modelId="{178AD955-54B3-41B0-B803-AA71E7D3D3FB}" type="parTrans" cxnId="{A6BDE635-2C5E-426D-AF14-8C1B4C23A9EC}">
      <dgm:prSet/>
      <dgm:spPr/>
      <dgm:t>
        <a:bodyPr/>
        <a:lstStyle/>
        <a:p>
          <a:endParaRPr lang="en-US" sz="2400"/>
        </a:p>
      </dgm:t>
    </dgm:pt>
    <dgm:pt modelId="{DE264DF9-62CB-4DC3-8BFA-BB824D5AA503}" type="sibTrans" cxnId="{A6BDE635-2C5E-426D-AF14-8C1B4C23A9EC}">
      <dgm:prSet/>
      <dgm:spPr/>
      <dgm:t>
        <a:bodyPr/>
        <a:lstStyle/>
        <a:p>
          <a:endParaRPr lang="en-US" sz="2400"/>
        </a:p>
      </dgm:t>
    </dgm:pt>
    <dgm:pt modelId="{612ACA2A-FA8E-7F4C-A236-0CB22DCBA9CA}" type="pres">
      <dgm:prSet presAssocID="{FA999C53-2324-4257-8F6E-56F4BEFB9854}" presName="diagram" presStyleCnt="0">
        <dgm:presLayoutVars>
          <dgm:dir/>
          <dgm:resizeHandles val="exact"/>
        </dgm:presLayoutVars>
      </dgm:prSet>
      <dgm:spPr/>
    </dgm:pt>
    <dgm:pt modelId="{A9EC9E1C-6711-6F42-8FEA-9F21410C9F18}" type="pres">
      <dgm:prSet presAssocID="{C4D9F6C0-11B9-4992-B6C7-AFF7F1148EBB}" presName="node" presStyleLbl="node1" presStyleIdx="0" presStyleCnt="5" custScaleY="171242">
        <dgm:presLayoutVars>
          <dgm:bulletEnabled val="1"/>
        </dgm:presLayoutVars>
      </dgm:prSet>
      <dgm:spPr/>
    </dgm:pt>
    <dgm:pt modelId="{1DD3FDA5-C819-B046-AF46-25F535DE1C89}" type="pres">
      <dgm:prSet presAssocID="{D53BD4F6-EB30-459A-AEDF-683A9BB206C2}" presName="sibTrans" presStyleCnt="0"/>
      <dgm:spPr/>
    </dgm:pt>
    <dgm:pt modelId="{20869663-6020-3F4C-A489-A854EB3E9FDF}" type="pres">
      <dgm:prSet presAssocID="{6E3398C8-75ED-4AB9-A973-C80E2F5FCE18}" presName="node" presStyleLbl="node1" presStyleIdx="1" presStyleCnt="5" custScaleY="174043">
        <dgm:presLayoutVars>
          <dgm:bulletEnabled val="1"/>
        </dgm:presLayoutVars>
      </dgm:prSet>
      <dgm:spPr/>
    </dgm:pt>
    <dgm:pt modelId="{0D06A947-83CF-3B43-A087-440E73D0C313}" type="pres">
      <dgm:prSet presAssocID="{209264DE-A0C5-49A1-84FA-9606D4D3A6F6}" presName="sibTrans" presStyleCnt="0"/>
      <dgm:spPr/>
    </dgm:pt>
    <dgm:pt modelId="{024AC9F6-A58A-A54F-8001-35E2A6C78670}" type="pres">
      <dgm:prSet presAssocID="{44DFFF70-10F3-4487-AFB3-F34887C28474}" presName="node" presStyleLbl="node1" presStyleIdx="2" presStyleCnt="5" custScaleY="175961">
        <dgm:presLayoutVars>
          <dgm:bulletEnabled val="1"/>
        </dgm:presLayoutVars>
      </dgm:prSet>
      <dgm:spPr/>
    </dgm:pt>
    <dgm:pt modelId="{E4BF47D4-F9A4-F04C-BF94-FCDA40323879}" type="pres">
      <dgm:prSet presAssocID="{AB001050-8276-46BC-BC71-C4F7C14F60DA}" presName="sibTrans" presStyleCnt="0"/>
      <dgm:spPr/>
    </dgm:pt>
    <dgm:pt modelId="{83C59351-330B-1640-B93B-925AB87F7C6E}" type="pres">
      <dgm:prSet presAssocID="{61C13D67-25A7-4EF7-A22C-BE3F03E310C1}" presName="node" presStyleLbl="node1" presStyleIdx="3" presStyleCnt="5" custScaleY="174925">
        <dgm:presLayoutVars>
          <dgm:bulletEnabled val="1"/>
        </dgm:presLayoutVars>
      </dgm:prSet>
      <dgm:spPr/>
    </dgm:pt>
    <dgm:pt modelId="{7658246E-F637-5A4F-BF7E-929E7CF17894}" type="pres">
      <dgm:prSet presAssocID="{71609FAF-DAE5-4DA8-8338-6C5603483FFF}" presName="sibTrans" presStyleCnt="0"/>
      <dgm:spPr/>
    </dgm:pt>
    <dgm:pt modelId="{8E8022EE-A48F-B740-A577-4033165ED3EC}" type="pres">
      <dgm:prSet presAssocID="{9DBDC715-1EAF-4791-8C0F-0C85081BA867}" presName="node" presStyleLbl="node1" presStyleIdx="4" presStyleCnt="5" custScaleY="174925">
        <dgm:presLayoutVars>
          <dgm:bulletEnabled val="1"/>
        </dgm:presLayoutVars>
      </dgm:prSet>
      <dgm:spPr/>
    </dgm:pt>
  </dgm:ptLst>
  <dgm:cxnLst>
    <dgm:cxn modelId="{E5484D1F-268B-458D-ACD0-3966F83544B2}" srcId="{FA999C53-2324-4257-8F6E-56F4BEFB9854}" destId="{6E3398C8-75ED-4AB9-A973-C80E2F5FCE18}" srcOrd="1" destOrd="0" parTransId="{DDF6B7AB-B706-49D4-A733-4E7F34978988}" sibTransId="{209264DE-A0C5-49A1-84FA-9606D4D3A6F6}"/>
    <dgm:cxn modelId="{A6BDE635-2C5E-426D-AF14-8C1B4C23A9EC}" srcId="{FA999C53-2324-4257-8F6E-56F4BEFB9854}" destId="{9DBDC715-1EAF-4791-8C0F-0C85081BA867}" srcOrd="4" destOrd="0" parTransId="{178AD955-54B3-41B0-B803-AA71E7D3D3FB}" sibTransId="{DE264DF9-62CB-4DC3-8BFA-BB824D5AA503}"/>
    <dgm:cxn modelId="{884E0846-76AD-AC4F-AB1E-9CC50AF46BA1}" type="presOf" srcId="{61C13D67-25A7-4EF7-A22C-BE3F03E310C1}" destId="{83C59351-330B-1640-B93B-925AB87F7C6E}" srcOrd="0" destOrd="0" presId="urn:microsoft.com/office/officeart/2005/8/layout/default"/>
    <dgm:cxn modelId="{355DD849-CD4B-994F-B2AE-D1DCC28D4967}" type="presOf" srcId="{9DBDC715-1EAF-4791-8C0F-0C85081BA867}" destId="{8E8022EE-A48F-B740-A577-4033165ED3EC}" srcOrd="0" destOrd="0" presId="urn:microsoft.com/office/officeart/2005/8/layout/default"/>
    <dgm:cxn modelId="{F5F29794-A5C3-41D8-80BB-88F3D4174CE6}" srcId="{FA999C53-2324-4257-8F6E-56F4BEFB9854}" destId="{61C13D67-25A7-4EF7-A22C-BE3F03E310C1}" srcOrd="3" destOrd="0" parTransId="{9A541400-28EB-4D4C-96EA-D1D0F2A3C018}" sibTransId="{71609FAF-DAE5-4DA8-8338-6C5603483FFF}"/>
    <dgm:cxn modelId="{84A52797-3F27-2848-BE97-3DE67CA0B976}" type="presOf" srcId="{6E3398C8-75ED-4AB9-A973-C80E2F5FCE18}" destId="{20869663-6020-3F4C-A489-A854EB3E9FDF}" srcOrd="0" destOrd="0" presId="urn:microsoft.com/office/officeart/2005/8/layout/default"/>
    <dgm:cxn modelId="{B106E29A-E9F7-D344-B666-5B4EF61CFCB9}" type="presOf" srcId="{C4D9F6C0-11B9-4992-B6C7-AFF7F1148EBB}" destId="{A9EC9E1C-6711-6F42-8FEA-9F21410C9F18}" srcOrd="0" destOrd="0" presId="urn:microsoft.com/office/officeart/2005/8/layout/default"/>
    <dgm:cxn modelId="{DC3029B4-F058-CF4E-903C-C51B6353112E}" type="presOf" srcId="{44DFFF70-10F3-4487-AFB3-F34887C28474}" destId="{024AC9F6-A58A-A54F-8001-35E2A6C78670}" srcOrd="0" destOrd="0" presId="urn:microsoft.com/office/officeart/2005/8/layout/default"/>
    <dgm:cxn modelId="{4C5A02BF-568A-4B46-9AF8-63B3B2B78515}" srcId="{FA999C53-2324-4257-8F6E-56F4BEFB9854}" destId="{C4D9F6C0-11B9-4992-B6C7-AFF7F1148EBB}" srcOrd="0" destOrd="0" parTransId="{D2ED5DCD-4AFB-468C-B63B-A6B71A0E6CB9}" sibTransId="{D53BD4F6-EB30-459A-AEDF-683A9BB206C2}"/>
    <dgm:cxn modelId="{2B8C6DCD-B45F-49A4-8648-546D54C379C4}" srcId="{FA999C53-2324-4257-8F6E-56F4BEFB9854}" destId="{44DFFF70-10F3-4487-AFB3-F34887C28474}" srcOrd="2" destOrd="0" parTransId="{149FA3EC-560F-4AC1-9F8E-12FFA91BD1D4}" sibTransId="{AB001050-8276-46BC-BC71-C4F7C14F60DA}"/>
    <dgm:cxn modelId="{C1F13EE4-E9B0-2845-AA40-3EDFB4E87631}" type="presOf" srcId="{FA999C53-2324-4257-8F6E-56F4BEFB9854}" destId="{612ACA2A-FA8E-7F4C-A236-0CB22DCBA9CA}" srcOrd="0" destOrd="0" presId="urn:microsoft.com/office/officeart/2005/8/layout/default"/>
    <dgm:cxn modelId="{E39E5E01-0BB5-6143-8E38-6ABDFA773336}" type="presParOf" srcId="{612ACA2A-FA8E-7F4C-A236-0CB22DCBA9CA}" destId="{A9EC9E1C-6711-6F42-8FEA-9F21410C9F18}" srcOrd="0" destOrd="0" presId="urn:microsoft.com/office/officeart/2005/8/layout/default"/>
    <dgm:cxn modelId="{79382F27-4CB2-E346-BE1B-8690C15A4B5E}" type="presParOf" srcId="{612ACA2A-FA8E-7F4C-A236-0CB22DCBA9CA}" destId="{1DD3FDA5-C819-B046-AF46-25F535DE1C89}" srcOrd="1" destOrd="0" presId="urn:microsoft.com/office/officeart/2005/8/layout/default"/>
    <dgm:cxn modelId="{93DE9E02-A76B-4747-BB0F-14F407472217}" type="presParOf" srcId="{612ACA2A-FA8E-7F4C-A236-0CB22DCBA9CA}" destId="{20869663-6020-3F4C-A489-A854EB3E9FDF}" srcOrd="2" destOrd="0" presId="urn:microsoft.com/office/officeart/2005/8/layout/default"/>
    <dgm:cxn modelId="{EAA3F5B9-27E1-1E41-A62D-C34207651C02}" type="presParOf" srcId="{612ACA2A-FA8E-7F4C-A236-0CB22DCBA9CA}" destId="{0D06A947-83CF-3B43-A087-440E73D0C313}" srcOrd="3" destOrd="0" presId="urn:microsoft.com/office/officeart/2005/8/layout/default"/>
    <dgm:cxn modelId="{B4B016D5-6909-ED40-B00E-A82E161873BC}" type="presParOf" srcId="{612ACA2A-FA8E-7F4C-A236-0CB22DCBA9CA}" destId="{024AC9F6-A58A-A54F-8001-35E2A6C78670}" srcOrd="4" destOrd="0" presId="urn:microsoft.com/office/officeart/2005/8/layout/default"/>
    <dgm:cxn modelId="{DBF1209D-4465-854B-9515-6611EFF6FA44}" type="presParOf" srcId="{612ACA2A-FA8E-7F4C-A236-0CB22DCBA9CA}" destId="{E4BF47D4-F9A4-F04C-BF94-FCDA40323879}" srcOrd="5" destOrd="0" presId="urn:microsoft.com/office/officeart/2005/8/layout/default"/>
    <dgm:cxn modelId="{AD9752CE-1085-A348-8354-0285CED71B11}" type="presParOf" srcId="{612ACA2A-FA8E-7F4C-A236-0CB22DCBA9CA}" destId="{83C59351-330B-1640-B93B-925AB87F7C6E}" srcOrd="6" destOrd="0" presId="urn:microsoft.com/office/officeart/2005/8/layout/default"/>
    <dgm:cxn modelId="{C4247CE3-5329-8249-B107-CD29D85316D6}" type="presParOf" srcId="{612ACA2A-FA8E-7F4C-A236-0CB22DCBA9CA}" destId="{7658246E-F637-5A4F-BF7E-929E7CF17894}" srcOrd="7" destOrd="0" presId="urn:microsoft.com/office/officeart/2005/8/layout/default"/>
    <dgm:cxn modelId="{8553E107-9154-1E42-9F76-EA0F95344C7D}" type="presParOf" srcId="{612ACA2A-FA8E-7F4C-A236-0CB22DCBA9CA}" destId="{8E8022EE-A48F-B740-A577-4033165ED3EC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A999C53-2324-4257-8F6E-56F4BEFB9854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4D9F6C0-11B9-4992-B6C7-AFF7F1148EBB}">
      <dgm:prSet/>
      <dgm:spPr>
        <a:xfrm>
          <a:off x="402550" y="1992"/>
          <a:ext cx="3034531" cy="1820718"/>
        </a:xfrm>
        <a:prstGeom prst="rect">
          <a:avLst/>
        </a:prstGeom>
        <a:solidFill>
          <a:srgbClr val="8AB833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GB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“The Palestine-Israel issue has been raging for centuries!” </a:t>
          </a:r>
          <a:endParaRPr lang="en-US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D2ED5DCD-4AFB-468C-B63B-A6B71A0E6CB9}" type="parTrans" cxnId="{4C5A02BF-568A-4B46-9AF8-63B3B2B78515}">
      <dgm:prSet/>
      <dgm:spPr/>
      <dgm:t>
        <a:bodyPr/>
        <a:lstStyle/>
        <a:p>
          <a:endParaRPr lang="en-US"/>
        </a:p>
      </dgm:t>
    </dgm:pt>
    <dgm:pt modelId="{D53BD4F6-EB30-459A-AEDF-683A9BB206C2}" type="sibTrans" cxnId="{4C5A02BF-568A-4B46-9AF8-63B3B2B78515}">
      <dgm:prSet/>
      <dgm:spPr/>
      <dgm:t>
        <a:bodyPr/>
        <a:lstStyle/>
        <a:p>
          <a:endParaRPr lang="en-US"/>
        </a:p>
      </dgm:t>
    </dgm:pt>
    <dgm:pt modelId="{6E3398C8-75ED-4AB9-A973-C80E2F5FCE18}">
      <dgm:prSet/>
      <dgm:spPr>
        <a:xfrm>
          <a:off x="3740534" y="1992"/>
          <a:ext cx="3034531" cy="1820718"/>
        </a:xfrm>
        <a:prstGeom prst="rect">
          <a:avLst/>
        </a:prstGeom>
        <a:solidFill>
          <a:srgbClr val="8AB833">
            <a:hueOff val="-220674"/>
            <a:satOff val="1055"/>
            <a:lumOff val="1471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GB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“Palestine was an ‘empty land’ in the nineteenth century!”</a:t>
          </a:r>
          <a:endParaRPr lang="en-US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DDF6B7AB-B706-49D4-A733-4E7F34978988}" type="parTrans" cxnId="{E5484D1F-268B-458D-ACD0-3966F83544B2}">
      <dgm:prSet/>
      <dgm:spPr/>
      <dgm:t>
        <a:bodyPr/>
        <a:lstStyle/>
        <a:p>
          <a:endParaRPr lang="en-US"/>
        </a:p>
      </dgm:t>
    </dgm:pt>
    <dgm:pt modelId="{209264DE-A0C5-49A1-84FA-9606D4D3A6F6}" type="sibTrans" cxnId="{E5484D1F-268B-458D-ACD0-3966F83544B2}">
      <dgm:prSet/>
      <dgm:spPr/>
      <dgm:t>
        <a:bodyPr/>
        <a:lstStyle/>
        <a:p>
          <a:endParaRPr lang="en-US"/>
        </a:p>
      </dgm:t>
    </dgm:pt>
    <dgm:pt modelId="{44DFFF70-10F3-4487-AFB3-F34887C28474}">
      <dgm:prSet/>
      <dgm:spPr>
        <a:xfrm>
          <a:off x="7078518" y="1992"/>
          <a:ext cx="3034531" cy="1820718"/>
        </a:xfrm>
        <a:prstGeom prst="rect">
          <a:avLst/>
        </a:prstGeom>
        <a:solidFill>
          <a:srgbClr val="8AB833">
            <a:hueOff val="-441348"/>
            <a:satOff val="2109"/>
            <a:lumOff val="2941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GB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“Zionism is just another word for Judaism!”</a:t>
          </a:r>
          <a:endParaRPr lang="en-US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149FA3EC-560F-4AC1-9F8E-12FFA91BD1D4}" type="parTrans" cxnId="{2B8C6DCD-B45F-49A4-8648-546D54C379C4}">
      <dgm:prSet/>
      <dgm:spPr/>
      <dgm:t>
        <a:bodyPr/>
        <a:lstStyle/>
        <a:p>
          <a:endParaRPr lang="en-US"/>
        </a:p>
      </dgm:t>
    </dgm:pt>
    <dgm:pt modelId="{AB001050-8276-46BC-BC71-C4F7C14F60DA}" type="sibTrans" cxnId="{2B8C6DCD-B45F-49A4-8648-546D54C379C4}">
      <dgm:prSet/>
      <dgm:spPr/>
      <dgm:t>
        <a:bodyPr/>
        <a:lstStyle/>
        <a:p>
          <a:endParaRPr lang="en-US"/>
        </a:p>
      </dgm:t>
    </dgm:pt>
    <dgm:pt modelId="{61C13D67-25A7-4EF7-A22C-BE3F03E310C1}">
      <dgm:prSet/>
      <dgm:spPr>
        <a:xfrm>
          <a:off x="2071542" y="2126164"/>
          <a:ext cx="3034531" cy="1820718"/>
        </a:xfrm>
        <a:prstGeom prst="rect">
          <a:avLst/>
        </a:prstGeom>
        <a:solidFill>
          <a:srgbClr val="8AB833">
            <a:hueOff val="-662022"/>
            <a:satOff val="3164"/>
            <a:lumOff val="4412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GB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“The Palestine-Israel issue is all about religion!”</a:t>
          </a:r>
          <a:endParaRPr lang="en-US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9A541400-28EB-4D4C-96EA-D1D0F2A3C018}" type="parTrans" cxnId="{F5F29794-A5C3-41D8-80BB-88F3D4174CE6}">
      <dgm:prSet/>
      <dgm:spPr/>
      <dgm:t>
        <a:bodyPr/>
        <a:lstStyle/>
        <a:p>
          <a:endParaRPr lang="en-US"/>
        </a:p>
      </dgm:t>
    </dgm:pt>
    <dgm:pt modelId="{71609FAF-DAE5-4DA8-8338-6C5603483FFF}" type="sibTrans" cxnId="{F5F29794-A5C3-41D8-80BB-88F3D4174CE6}">
      <dgm:prSet/>
      <dgm:spPr/>
      <dgm:t>
        <a:bodyPr/>
        <a:lstStyle/>
        <a:p>
          <a:endParaRPr lang="en-US"/>
        </a:p>
      </dgm:t>
    </dgm:pt>
    <dgm:pt modelId="{9DBDC715-1EAF-4791-8C0F-0C85081BA867}">
      <dgm:prSet/>
      <dgm:spPr>
        <a:xfrm>
          <a:off x="5409526" y="2126164"/>
          <a:ext cx="3034531" cy="1820718"/>
        </a:xfrm>
        <a:prstGeom prst="rect">
          <a:avLst/>
        </a:prstGeom>
        <a:solidFill>
          <a:srgbClr val="8AB833">
            <a:hueOff val="-882696"/>
            <a:satOff val="4218"/>
            <a:lumOff val="5883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GB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“The Palestine-Israel issue is unique… you can’t compare it with anything else!”</a:t>
          </a:r>
          <a:endParaRPr lang="en-US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178AD955-54B3-41B0-B803-AA71E7D3D3FB}" type="parTrans" cxnId="{A6BDE635-2C5E-426D-AF14-8C1B4C23A9EC}">
      <dgm:prSet/>
      <dgm:spPr/>
      <dgm:t>
        <a:bodyPr/>
        <a:lstStyle/>
        <a:p>
          <a:endParaRPr lang="en-US"/>
        </a:p>
      </dgm:t>
    </dgm:pt>
    <dgm:pt modelId="{DE264DF9-62CB-4DC3-8BFA-BB824D5AA503}" type="sibTrans" cxnId="{A6BDE635-2C5E-426D-AF14-8C1B4C23A9EC}">
      <dgm:prSet/>
      <dgm:spPr/>
      <dgm:t>
        <a:bodyPr/>
        <a:lstStyle/>
        <a:p>
          <a:endParaRPr lang="en-US"/>
        </a:p>
      </dgm:t>
    </dgm:pt>
    <dgm:pt modelId="{612ACA2A-FA8E-7F4C-A236-0CB22DCBA9CA}" type="pres">
      <dgm:prSet presAssocID="{FA999C53-2324-4257-8F6E-56F4BEFB9854}" presName="diagram" presStyleCnt="0">
        <dgm:presLayoutVars>
          <dgm:dir/>
          <dgm:resizeHandles val="exact"/>
        </dgm:presLayoutVars>
      </dgm:prSet>
      <dgm:spPr/>
    </dgm:pt>
    <dgm:pt modelId="{A9EC9E1C-6711-6F42-8FEA-9F21410C9F18}" type="pres">
      <dgm:prSet presAssocID="{C4D9F6C0-11B9-4992-B6C7-AFF7F1148EBB}" presName="node" presStyleLbl="node1" presStyleIdx="0" presStyleCnt="5">
        <dgm:presLayoutVars>
          <dgm:bulletEnabled val="1"/>
        </dgm:presLayoutVars>
      </dgm:prSet>
      <dgm:spPr/>
    </dgm:pt>
    <dgm:pt modelId="{1DD3FDA5-C819-B046-AF46-25F535DE1C89}" type="pres">
      <dgm:prSet presAssocID="{D53BD4F6-EB30-459A-AEDF-683A9BB206C2}" presName="sibTrans" presStyleCnt="0"/>
      <dgm:spPr/>
    </dgm:pt>
    <dgm:pt modelId="{20869663-6020-3F4C-A489-A854EB3E9FDF}" type="pres">
      <dgm:prSet presAssocID="{6E3398C8-75ED-4AB9-A973-C80E2F5FCE18}" presName="node" presStyleLbl="node1" presStyleIdx="1" presStyleCnt="5">
        <dgm:presLayoutVars>
          <dgm:bulletEnabled val="1"/>
        </dgm:presLayoutVars>
      </dgm:prSet>
      <dgm:spPr/>
    </dgm:pt>
    <dgm:pt modelId="{0D06A947-83CF-3B43-A087-440E73D0C313}" type="pres">
      <dgm:prSet presAssocID="{209264DE-A0C5-49A1-84FA-9606D4D3A6F6}" presName="sibTrans" presStyleCnt="0"/>
      <dgm:spPr/>
    </dgm:pt>
    <dgm:pt modelId="{024AC9F6-A58A-A54F-8001-35E2A6C78670}" type="pres">
      <dgm:prSet presAssocID="{44DFFF70-10F3-4487-AFB3-F34887C28474}" presName="node" presStyleLbl="node1" presStyleIdx="2" presStyleCnt="5">
        <dgm:presLayoutVars>
          <dgm:bulletEnabled val="1"/>
        </dgm:presLayoutVars>
      </dgm:prSet>
      <dgm:spPr/>
    </dgm:pt>
    <dgm:pt modelId="{E4BF47D4-F9A4-F04C-BF94-FCDA40323879}" type="pres">
      <dgm:prSet presAssocID="{AB001050-8276-46BC-BC71-C4F7C14F60DA}" presName="sibTrans" presStyleCnt="0"/>
      <dgm:spPr/>
    </dgm:pt>
    <dgm:pt modelId="{83C59351-330B-1640-B93B-925AB87F7C6E}" type="pres">
      <dgm:prSet presAssocID="{61C13D67-25A7-4EF7-A22C-BE3F03E310C1}" presName="node" presStyleLbl="node1" presStyleIdx="3" presStyleCnt="5">
        <dgm:presLayoutVars>
          <dgm:bulletEnabled val="1"/>
        </dgm:presLayoutVars>
      </dgm:prSet>
      <dgm:spPr/>
    </dgm:pt>
    <dgm:pt modelId="{7658246E-F637-5A4F-BF7E-929E7CF17894}" type="pres">
      <dgm:prSet presAssocID="{71609FAF-DAE5-4DA8-8338-6C5603483FFF}" presName="sibTrans" presStyleCnt="0"/>
      <dgm:spPr/>
    </dgm:pt>
    <dgm:pt modelId="{8E8022EE-A48F-B740-A577-4033165ED3EC}" type="pres">
      <dgm:prSet presAssocID="{9DBDC715-1EAF-4791-8C0F-0C85081BA867}" presName="node" presStyleLbl="node1" presStyleIdx="4" presStyleCnt="5">
        <dgm:presLayoutVars>
          <dgm:bulletEnabled val="1"/>
        </dgm:presLayoutVars>
      </dgm:prSet>
      <dgm:spPr/>
    </dgm:pt>
  </dgm:ptLst>
  <dgm:cxnLst>
    <dgm:cxn modelId="{E5484D1F-268B-458D-ACD0-3966F83544B2}" srcId="{FA999C53-2324-4257-8F6E-56F4BEFB9854}" destId="{6E3398C8-75ED-4AB9-A973-C80E2F5FCE18}" srcOrd="1" destOrd="0" parTransId="{DDF6B7AB-B706-49D4-A733-4E7F34978988}" sibTransId="{209264DE-A0C5-49A1-84FA-9606D4D3A6F6}"/>
    <dgm:cxn modelId="{A6BDE635-2C5E-426D-AF14-8C1B4C23A9EC}" srcId="{FA999C53-2324-4257-8F6E-56F4BEFB9854}" destId="{9DBDC715-1EAF-4791-8C0F-0C85081BA867}" srcOrd="4" destOrd="0" parTransId="{178AD955-54B3-41B0-B803-AA71E7D3D3FB}" sibTransId="{DE264DF9-62CB-4DC3-8BFA-BB824D5AA503}"/>
    <dgm:cxn modelId="{884E0846-76AD-AC4F-AB1E-9CC50AF46BA1}" type="presOf" srcId="{61C13D67-25A7-4EF7-A22C-BE3F03E310C1}" destId="{83C59351-330B-1640-B93B-925AB87F7C6E}" srcOrd="0" destOrd="0" presId="urn:microsoft.com/office/officeart/2005/8/layout/default"/>
    <dgm:cxn modelId="{355DD849-CD4B-994F-B2AE-D1DCC28D4967}" type="presOf" srcId="{9DBDC715-1EAF-4791-8C0F-0C85081BA867}" destId="{8E8022EE-A48F-B740-A577-4033165ED3EC}" srcOrd="0" destOrd="0" presId="urn:microsoft.com/office/officeart/2005/8/layout/default"/>
    <dgm:cxn modelId="{F5F29794-A5C3-41D8-80BB-88F3D4174CE6}" srcId="{FA999C53-2324-4257-8F6E-56F4BEFB9854}" destId="{61C13D67-25A7-4EF7-A22C-BE3F03E310C1}" srcOrd="3" destOrd="0" parTransId="{9A541400-28EB-4D4C-96EA-D1D0F2A3C018}" sibTransId="{71609FAF-DAE5-4DA8-8338-6C5603483FFF}"/>
    <dgm:cxn modelId="{84A52797-3F27-2848-BE97-3DE67CA0B976}" type="presOf" srcId="{6E3398C8-75ED-4AB9-A973-C80E2F5FCE18}" destId="{20869663-6020-3F4C-A489-A854EB3E9FDF}" srcOrd="0" destOrd="0" presId="urn:microsoft.com/office/officeart/2005/8/layout/default"/>
    <dgm:cxn modelId="{B106E29A-E9F7-D344-B666-5B4EF61CFCB9}" type="presOf" srcId="{C4D9F6C0-11B9-4992-B6C7-AFF7F1148EBB}" destId="{A9EC9E1C-6711-6F42-8FEA-9F21410C9F18}" srcOrd="0" destOrd="0" presId="urn:microsoft.com/office/officeart/2005/8/layout/default"/>
    <dgm:cxn modelId="{DC3029B4-F058-CF4E-903C-C51B6353112E}" type="presOf" srcId="{44DFFF70-10F3-4487-AFB3-F34887C28474}" destId="{024AC9F6-A58A-A54F-8001-35E2A6C78670}" srcOrd="0" destOrd="0" presId="urn:microsoft.com/office/officeart/2005/8/layout/default"/>
    <dgm:cxn modelId="{4C5A02BF-568A-4B46-9AF8-63B3B2B78515}" srcId="{FA999C53-2324-4257-8F6E-56F4BEFB9854}" destId="{C4D9F6C0-11B9-4992-B6C7-AFF7F1148EBB}" srcOrd="0" destOrd="0" parTransId="{D2ED5DCD-4AFB-468C-B63B-A6B71A0E6CB9}" sibTransId="{D53BD4F6-EB30-459A-AEDF-683A9BB206C2}"/>
    <dgm:cxn modelId="{2B8C6DCD-B45F-49A4-8648-546D54C379C4}" srcId="{FA999C53-2324-4257-8F6E-56F4BEFB9854}" destId="{44DFFF70-10F3-4487-AFB3-F34887C28474}" srcOrd="2" destOrd="0" parTransId="{149FA3EC-560F-4AC1-9F8E-12FFA91BD1D4}" sibTransId="{AB001050-8276-46BC-BC71-C4F7C14F60DA}"/>
    <dgm:cxn modelId="{C1F13EE4-E9B0-2845-AA40-3EDFB4E87631}" type="presOf" srcId="{FA999C53-2324-4257-8F6E-56F4BEFB9854}" destId="{612ACA2A-FA8E-7F4C-A236-0CB22DCBA9CA}" srcOrd="0" destOrd="0" presId="urn:microsoft.com/office/officeart/2005/8/layout/default"/>
    <dgm:cxn modelId="{E39E5E01-0BB5-6143-8E38-6ABDFA773336}" type="presParOf" srcId="{612ACA2A-FA8E-7F4C-A236-0CB22DCBA9CA}" destId="{A9EC9E1C-6711-6F42-8FEA-9F21410C9F18}" srcOrd="0" destOrd="0" presId="urn:microsoft.com/office/officeart/2005/8/layout/default"/>
    <dgm:cxn modelId="{79382F27-4CB2-E346-BE1B-8690C15A4B5E}" type="presParOf" srcId="{612ACA2A-FA8E-7F4C-A236-0CB22DCBA9CA}" destId="{1DD3FDA5-C819-B046-AF46-25F535DE1C89}" srcOrd="1" destOrd="0" presId="urn:microsoft.com/office/officeart/2005/8/layout/default"/>
    <dgm:cxn modelId="{93DE9E02-A76B-4747-BB0F-14F407472217}" type="presParOf" srcId="{612ACA2A-FA8E-7F4C-A236-0CB22DCBA9CA}" destId="{20869663-6020-3F4C-A489-A854EB3E9FDF}" srcOrd="2" destOrd="0" presId="urn:microsoft.com/office/officeart/2005/8/layout/default"/>
    <dgm:cxn modelId="{EAA3F5B9-27E1-1E41-A62D-C34207651C02}" type="presParOf" srcId="{612ACA2A-FA8E-7F4C-A236-0CB22DCBA9CA}" destId="{0D06A947-83CF-3B43-A087-440E73D0C313}" srcOrd="3" destOrd="0" presId="urn:microsoft.com/office/officeart/2005/8/layout/default"/>
    <dgm:cxn modelId="{B4B016D5-6909-ED40-B00E-A82E161873BC}" type="presParOf" srcId="{612ACA2A-FA8E-7F4C-A236-0CB22DCBA9CA}" destId="{024AC9F6-A58A-A54F-8001-35E2A6C78670}" srcOrd="4" destOrd="0" presId="urn:microsoft.com/office/officeart/2005/8/layout/default"/>
    <dgm:cxn modelId="{DBF1209D-4465-854B-9515-6611EFF6FA44}" type="presParOf" srcId="{612ACA2A-FA8E-7F4C-A236-0CB22DCBA9CA}" destId="{E4BF47D4-F9A4-F04C-BF94-FCDA40323879}" srcOrd="5" destOrd="0" presId="urn:microsoft.com/office/officeart/2005/8/layout/default"/>
    <dgm:cxn modelId="{AD9752CE-1085-A348-8354-0285CED71B11}" type="presParOf" srcId="{612ACA2A-FA8E-7F4C-A236-0CB22DCBA9CA}" destId="{83C59351-330B-1640-B93B-925AB87F7C6E}" srcOrd="6" destOrd="0" presId="urn:microsoft.com/office/officeart/2005/8/layout/default"/>
    <dgm:cxn modelId="{C4247CE3-5329-8249-B107-CD29D85316D6}" type="presParOf" srcId="{612ACA2A-FA8E-7F4C-A236-0CB22DCBA9CA}" destId="{7658246E-F637-5A4F-BF7E-929E7CF17894}" srcOrd="7" destOrd="0" presId="urn:microsoft.com/office/officeart/2005/8/layout/default"/>
    <dgm:cxn modelId="{8553E107-9154-1E42-9F76-EA0F95344C7D}" type="presParOf" srcId="{612ACA2A-FA8E-7F4C-A236-0CB22DCBA9CA}" destId="{8E8022EE-A48F-B740-A577-4033165ED3EC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A999C53-2324-4257-8F6E-56F4BEFB9854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4D9F6C0-11B9-4992-B6C7-AFF7F1148EBB}">
      <dgm:prSet custT="1"/>
      <dgm:spPr/>
      <dgm:t>
        <a:bodyPr/>
        <a:lstStyle/>
        <a:p>
          <a:r>
            <a:rPr lang="en-GB" sz="2000" dirty="0"/>
            <a:t>The Palestine-Israel issue started with the rise of nationalism in the </a:t>
          </a:r>
          <a:r>
            <a:rPr lang="en-GB" sz="2000" b="1" dirty="0"/>
            <a:t>late 1800s and early 1900s, </a:t>
          </a:r>
          <a:r>
            <a:rPr lang="en-GB" sz="2000" b="0" dirty="0"/>
            <a:t>for example Zionism</a:t>
          </a:r>
          <a:endParaRPr lang="en-US" sz="2000" b="0" dirty="0"/>
        </a:p>
      </dgm:t>
    </dgm:pt>
    <dgm:pt modelId="{D2ED5DCD-4AFB-468C-B63B-A6B71A0E6CB9}" type="parTrans" cxnId="{4C5A02BF-568A-4B46-9AF8-63B3B2B78515}">
      <dgm:prSet/>
      <dgm:spPr/>
      <dgm:t>
        <a:bodyPr/>
        <a:lstStyle/>
        <a:p>
          <a:endParaRPr lang="en-US" sz="2400"/>
        </a:p>
      </dgm:t>
    </dgm:pt>
    <dgm:pt modelId="{D53BD4F6-EB30-459A-AEDF-683A9BB206C2}" type="sibTrans" cxnId="{4C5A02BF-568A-4B46-9AF8-63B3B2B78515}">
      <dgm:prSet/>
      <dgm:spPr/>
      <dgm:t>
        <a:bodyPr/>
        <a:lstStyle/>
        <a:p>
          <a:endParaRPr lang="en-US" sz="2400"/>
        </a:p>
      </dgm:t>
    </dgm:pt>
    <dgm:pt modelId="{6E3398C8-75ED-4AB9-A973-C80E2F5FCE18}">
      <dgm:prSet custT="1"/>
      <dgm:spPr/>
      <dgm:t>
        <a:bodyPr/>
        <a:lstStyle/>
        <a:p>
          <a:r>
            <a:rPr lang="en-GB" sz="2000" dirty="0"/>
            <a:t>In the nineteenth century, Palestine experienced </a:t>
          </a:r>
          <a:r>
            <a:rPr lang="en-GB" sz="2000" b="1" dirty="0"/>
            <a:t>modernisation </a:t>
          </a:r>
          <a:r>
            <a:rPr lang="en-GB" sz="2000" dirty="0"/>
            <a:t>and was</a:t>
          </a:r>
          <a:r>
            <a:rPr lang="en-GB" sz="2000" b="1" dirty="0"/>
            <a:t> flourishing</a:t>
          </a:r>
          <a:endParaRPr lang="en-US" sz="2000" b="1" dirty="0"/>
        </a:p>
      </dgm:t>
    </dgm:pt>
    <dgm:pt modelId="{DDF6B7AB-B706-49D4-A733-4E7F34978988}" type="parTrans" cxnId="{E5484D1F-268B-458D-ACD0-3966F83544B2}">
      <dgm:prSet/>
      <dgm:spPr/>
      <dgm:t>
        <a:bodyPr/>
        <a:lstStyle/>
        <a:p>
          <a:endParaRPr lang="en-US" sz="2400"/>
        </a:p>
      </dgm:t>
    </dgm:pt>
    <dgm:pt modelId="{209264DE-A0C5-49A1-84FA-9606D4D3A6F6}" type="sibTrans" cxnId="{E5484D1F-268B-458D-ACD0-3966F83544B2}">
      <dgm:prSet/>
      <dgm:spPr/>
      <dgm:t>
        <a:bodyPr/>
        <a:lstStyle/>
        <a:p>
          <a:endParaRPr lang="en-US" sz="2400"/>
        </a:p>
      </dgm:t>
    </dgm:pt>
    <dgm:pt modelId="{44DFFF70-10F3-4487-AFB3-F34887C28474}">
      <dgm:prSet custT="1"/>
      <dgm:spPr/>
      <dgm:t>
        <a:bodyPr/>
        <a:lstStyle/>
        <a:p>
          <a:r>
            <a:rPr lang="en-GB" sz="2000" dirty="0"/>
            <a:t>Judaism and Zionism are not the same. Judaism is an ancient religion whereas Zionism is a 19</a:t>
          </a:r>
          <a:r>
            <a:rPr lang="en-GB" sz="2000" baseline="30000" dirty="0"/>
            <a:t>th</a:t>
          </a:r>
          <a:r>
            <a:rPr lang="en-GB" sz="2000" dirty="0"/>
            <a:t> century political movement</a:t>
          </a:r>
          <a:endParaRPr lang="en-US" sz="2000" dirty="0"/>
        </a:p>
      </dgm:t>
    </dgm:pt>
    <dgm:pt modelId="{149FA3EC-560F-4AC1-9F8E-12FFA91BD1D4}" type="parTrans" cxnId="{2B8C6DCD-B45F-49A4-8648-546D54C379C4}">
      <dgm:prSet/>
      <dgm:spPr/>
      <dgm:t>
        <a:bodyPr/>
        <a:lstStyle/>
        <a:p>
          <a:endParaRPr lang="en-US" sz="2400"/>
        </a:p>
      </dgm:t>
    </dgm:pt>
    <dgm:pt modelId="{AB001050-8276-46BC-BC71-C4F7C14F60DA}" type="sibTrans" cxnId="{2B8C6DCD-B45F-49A4-8648-546D54C379C4}">
      <dgm:prSet/>
      <dgm:spPr/>
      <dgm:t>
        <a:bodyPr/>
        <a:lstStyle/>
        <a:p>
          <a:endParaRPr lang="en-US" sz="2400"/>
        </a:p>
      </dgm:t>
    </dgm:pt>
    <dgm:pt modelId="{61C13D67-25A7-4EF7-A22C-BE3F03E310C1}">
      <dgm:prSet custT="1"/>
      <dgm:spPr/>
      <dgm:t>
        <a:bodyPr/>
        <a:lstStyle/>
        <a:p>
          <a:r>
            <a:rPr lang="en-GB" sz="2000" dirty="0"/>
            <a:t>There are religious differences between most Jews and Palestinians, but the main issue is the </a:t>
          </a:r>
          <a:r>
            <a:rPr lang="en-GB" sz="2000" b="1" dirty="0"/>
            <a:t>land</a:t>
          </a:r>
          <a:endParaRPr lang="en-US" sz="2000" dirty="0"/>
        </a:p>
      </dgm:t>
    </dgm:pt>
    <dgm:pt modelId="{9A541400-28EB-4D4C-96EA-D1D0F2A3C018}" type="parTrans" cxnId="{F5F29794-A5C3-41D8-80BB-88F3D4174CE6}">
      <dgm:prSet/>
      <dgm:spPr/>
      <dgm:t>
        <a:bodyPr/>
        <a:lstStyle/>
        <a:p>
          <a:endParaRPr lang="en-US" sz="2400"/>
        </a:p>
      </dgm:t>
    </dgm:pt>
    <dgm:pt modelId="{71609FAF-DAE5-4DA8-8338-6C5603483FFF}" type="sibTrans" cxnId="{F5F29794-A5C3-41D8-80BB-88F3D4174CE6}">
      <dgm:prSet/>
      <dgm:spPr/>
      <dgm:t>
        <a:bodyPr/>
        <a:lstStyle/>
        <a:p>
          <a:endParaRPr lang="en-US" sz="2400"/>
        </a:p>
      </dgm:t>
    </dgm:pt>
    <dgm:pt modelId="{9DBDC715-1EAF-4791-8C0F-0C85081BA867}">
      <dgm:prSet custT="1"/>
      <dgm:spPr/>
      <dgm:t>
        <a:bodyPr/>
        <a:lstStyle/>
        <a:p>
          <a:r>
            <a:rPr lang="en-US" sz="2000" dirty="0"/>
            <a:t>We can draw </a:t>
          </a:r>
          <a:r>
            <a:rPr lang="en-US" sz="2000" b="0" dirty="0"/>
            <a:t>comparisons</a:t>
          </a:r>
          <a:r>
            <a:rPr lang="en-US" sz="2000" dirty="0"/>
            <a:t> with </a:t>
          </a:r>
          <a:r>
            <a:rPr lang="en-US" sz="2000" b="1" dirty="0"/>
            <a:t>apartheid</a:t>
          </a:r>
          <a:r>
            <a:rPr lang="en-US" sz="2000" dirty="0"/>
            <a:t> in South Africa and </a:t>
          </a:r>
          <a:r>
            <a:rPr lang="en-US" sz="2000" b="1" dirty="0"/>
            <a:t>ethnic cleansing </a:t>
          </a:r>
          <a:r>
            <a:rPr lang="en-US" sz="2000" dirty="0"/>
            <a:t>in other places</a:t>
          </a:r>
        </a:p>
      </dgm:t>
    </dgm:pt>
    <dgm:pt modelId="{178AD955-54B3-41B0-B803-AA71E7D3D3FB}" type="parTrans" cxnId="{A6BDE635-2C5E-426D-AF14-8C1B4C23A9EC}">
      <dgm:prSet/>
      <dgm:spPr/>
      <dgm:t>
        <a:bodyPr/>
        <a:lstStyle/>
        <a:p>
          <a:endParaRPr lang="en-US" sz="2400"/>
        </a:p>
      </dgm:t>
    </dgm:pt>
    <dgm:pt modelId="{DE264DF9-62CB-4DC3-8BFA-BB824D5AA503}" type="sibTrans" cxnId="{A6BDE635-2C5E-426D-AF14-8C1B4C23A9EC}">
      <dgm:prSet/>
      <dgm:spPr/>
      <dgm:t>
        <a:bodyPr/>
        <a:lstStyle/>
        <a:p>
          <a:endParaRPr lang="en-US" sz="2400"/>
        </a:p>
      </dgm:t>
    </dgm:pt>
    <dgm:pt modelId="{612ACA2A-FA8E-7F4C-A236-0CB22DCBA9CA}" type="pres">
      <dgm:prSet presAssocID="{FA999C53-2324-4257-8F6E-56F4BEFB9854}" presName="diagram" presStyleCnt="0">
        <dgm:presLayoutVars>
          <dgm:dir/>
          <dgm:resizeHandles val="exact"/>
        </dgm:presLayoutVars>
      </dgm:prSet>
      <dgm:spPr/>
    </dgm:pt>
    <dgm:pt modelId="{A9EC9E1C-6711-6F42-8FEA-9F21410C9F18}" type="pres">
      <dgm:prSet presAssocID="{C4D9F6C0-11B9-4992-B6C7-AFF7F1148EBB}" presName="node" presStyleLbl="node1" presStyleIdx="0" presStyleCnt="5" custScaleY="171242">
        <dgm:presLayoutVars>
          <dgm:bulletEnabled val="1"/>
        </dgm:presLayoutVars>
      </dgm:prSet>
      <dgm:spPr/>
    </dgm:pt>
    <dgm:pt modelId="{1DD3FDA5-C819-B046-AF46-25F535DE1C89}" type="pres">
      <dgm:prSet presAssocID="{D53BD4F6-EB30-459A-AEDF-683A9BB206C2}" presName="sibTrans" presStyleCnt="0"/>
      <dgm:spPr/>
    </dgm:pt>
    <dgm:pt modelId="{20869663-6020-3F4C-A489-A854EB3E9FDF}" type="pres">
      <dgm:prSet presAssocID="{6E3398C8-75ED-4AB9-A973-C80E2F5FCE18}" presName="node" presStyleLbl="node1" presStyleIdx="1" presStyleCnt="5" custScaleY="174043">
        <dgm:presLayoutVars>
          <dgm:bulletEnabled val="1"/>
        </dgm:presLayoutVars>
      </dgm:prSet>
      <dgm:spPr/>
    </dgm:pt>
    <dgm:pt modelId="{0D06A947-83CF-3B43-A087-440E73D0C313}" type="pres">
      <dgm:prSet presAssocID="{209264DE-A0C5-49A1-84FA-9606D4D3A6F6}" presName="sibTrans" presStyleCnt="0"/>
      <dgm:spPr/>
    </dgm:pt>
    <dgm:pt modelId="{024AC9F6-A58A-A54F-8001-35E2A6C78670}" type="pres">
      <dgm:prSet presAssocID="{44DFFF70-10F3-4487-AFB3-F34887C28474}" presName="node" presStyleLbl="node1" presStyleIdx="2" presStyleCnt="5" custScaleY="175961">
        <dgm:presLayoutVars>
          <dgm:bulletEnabled val="1"/>
        </dgm:presLayoutVars>
      </dgm:prSet>
      <dgm:spPr/>
    </dgm:pt>
    <dgm:pt modelId="{E4BF47D4-F9A4-F04C-BF94-FCDA40323879}" type="pres">
      <dgm:prSet presAssocID="{AB001050-8276-46BC-BC71-C4F7C14F60DA}" presName="sibTrans" presStyleCnt="0"/>
      <dgm:spPr/>
    </dgm:pt>
    <dgm:pt modelId="{83C59351-330B-1640-B93B-925AB87F7C6E}" type="pres">
      <dgm:prSet presAssocID="{61C13D67-25A7-4EF7-A22C-BE3F03E310C1}" presName="node" presStyleLbl="node1" presStyleIdx="3" presStyleCnt="5" custScaleY="174925">
        <dgm:presLayoutVars>
          <dgm:bulletEnabled val="1"/>
        </dgm:presLayoutVars>
      </dgm:prSet>
      <dgm:spPr/>
    </dgm:pt>
    <dgm:pt modelId="{7658246E-F637-5A4F-BF7E-929E7CF17894}" type="pres">
      <dgm:prSet presAssocID="{71609FAF-DAE5-4DA8-8338-6C5603483FFF}" presName="sibTrans" presStyleCnt="0"/>
      <dgm:spPr/>
    </dgm:pt>
    <dgm:pt modelId="{8E8022EE-A48F-B740-A577-4033165ED3EC}" type="pres">
      <dgm:prSet presAssocID="{9DBDC715-1EAF-4791-8C0F-0C85081BA867}" presName="node" presStyleLbl="node1" presStyleIdx="4" presStyleCnt="5" custScaleY="174925">
        <dgm:presLayoutVars>
          <dgm:bulletEnabled val="1"/>
        </dgm:presLayoutVars>
      </dgm:prSet>
      <dgm:spPr/>
    </dgm:pt>
  </dgm:ptLst>
  <dgm:cxnLst>
    <dgm:cxn modelId="{E5484D1F-268B-458D-ACD0-3966F83544B2}" srcId="{FA999C53-2324-4257-8F6E-56F4BEFB9854}" destId="{6E3398C8-75ED-4AB9-A973-C80E2F5FCE18}" srcOrd="1" destOrd="0" parTransId="{DDF6B7AB-B706-49D4-A733-4E7F34978988}" sibTransId="{209264DE-A0C5-49A1-84FA-9606D4D3A6F6}"/>
    <dgm:cxn modelId="{A6BDE635-2C5E-426D-AF14-8C1B4C23A9EC}" srcId="{FA999C53-2324-4257-8F6E-56F4BEFB9854}" destId="{9DBDC715-1EAF-4791-8C0F-0C85081BA867}" srcOrd="4" destOrd="0" parTransId="{178AD955-54B3-41B0-B803-AA71E7D3D3FB}" sibTransId="{DE264DF9-62CB-4DC3-8BFA-BB824D5AA503}"/>
    <dgm:cxn modelId="{884E0846-76AD-AC4F-AB1E-9CC50AF46BA1}" type="presOf" srcId="{61C13D67-25A7-4EF7-A22C-BE3F03E310C1}" destId="{83C59351-330B-1640-B93B-925AB87F7C6E}" srcOrd="0" destOrd="0" presId="urn:microsoft.com/office/officeart/2005/8/layout/default"/>
    <dgm:cxn modelId="{355DD849-CD4B-994F-B2AE-D1DCC28D4967}" type="presOf" srcId="{9DBDC715-1EAF-4791-8C0F-0C85081BA867}" destId="{8E8022EE-A48F-B740-A577-4033165ED3EC}" srcOrd="0" destOrd="0" presId="urn:microsoft.com/office/officeart/2005/8/layout/default"/>
    <dgm:cxn modelId="{F5F29794-A5C3-41D8-80BB-88F3D4174CE6}" srcId="{FA999C53-2324-4257-8F6E-56F4BEFB9854}" destId="{61C13D67-25A7-4EF7-A22C-BE3F03E310C1}" srcOrd="3" destOrd="0" parTransId="{9A541400-28EB-4D4C-96EA-D1D0F2A3C018}" sibTransId="{71609FAF-DAE5-4DA8-8338-6C5603483FFF}"/>
    <dgm:cxn modelId="{84A52797-3F27-2848-BE97-3DE67CA0B976}" type="presOf" srcId="{6E3398C8-75ED-4AB9-A973-C80E2F5FCE18}" destId="{20869663-6020-3F4C-A489-A854EB3E9FDF}" srcOrd="0" destOrd="0" presId="urn:microsoft.com/office/officeart/2005/8/layout/default"/>
    <dgm:cxn modelId="{B106E29A-E9F7-D344-B666-5B4EF61CFCB9}" type="presOf" srcId="{C4D9F6C0-11B9-4992-B6C7-AFF7F1148EBB}" destId="{A9EC9E1C-6711-6F42-8FEA-9F21410C9F18}" srcOrd="0" destOrd="0" presId="urn:microsoft.com/office/officeart/2005/8/layout/default"/>
    <dgm:cxn modelId="{DC3029B4-F058-CF4E-903C-C51B6353112E}" type="presOf" srcId="{44DFFF70-10F3-4487-AFB3-F34887C28474}" destId="{024AC9F6-A58A-A54F-8001-35E2A6C78670}" srcOrd="0" destOrd="0" presId="urn:microsoft.com/office/officeart/2005/8/layout/default"/>
    <dgm:cxn modelId="{4C5A02BF-568A-4B46-9AF8-63B3B2B78515}" srcId="{FA999C53-2324-4257-8F6E-56F4BEFB9854}" destId="{C4D9F6C0-11B9-4992-B6C7-AFF7F1148EBB}" srcOrd="0" destOrd="0" parTransId="{D2ED5DCD-4AFB-468C-B63B-A6B71A0E6CB9}" sibTransId="{D53BD4F6-EB30-459A-AEDF-683A9BB206C2}"/>
    <dgm:cxn modelId="{2B8C6DCD-B45F-49A4-8648-546D54C379C4}" srcId="{FA999C53-2324-4257-8F6E-56F4BEFB9854}" destId="{44DFFF70-10F3-4487-AFB3-F34887C28474}" srcOrd="2" destOrd="0" parTransId="{149FA3EC-560F-4AC1-9F8E-12FFA91BD1D4}" sibTransId="{AB001050-8276-46BC-BC71-C4F7C14F60DA}"/>
    <dgm:cxn modelId="{C1F13EE4-E9B0-2845-AA40-3EDFB4E87631}" type="presOf" srcId="{FA999C53-2324-4257-8F6E-56F4BEFB9854}" destId="{612ACA2A-FA8E-7F4C-A236-0CB22DCBA9CA}" srcOrd="0" destOrd="0" presId="urn:microsoft.com/office/officeart/2005/8/layout/default"/>
    <dgm:cxn modelId="{E39E5E01-0BB5-6143-8E38-6ABDFA773336}" type="presParOf" srcId="{612ACA2A-FA8E-7F4C-A236-0CB22DCBA9CA}" destId="{A9EC9E1C-6711-6F42-8FEA-9F21410C9F18}" srcOrd="0" destOrd="0" presId="urn:microsoft.com/office/officeart/2005/8/layout/default"/>
    <dgm:cxn modelId="{79382F27-4CB2-E346-BE1B-8690C15A4B5E}" type="presParOf" srcId="{612ACA2A-FA8E-7F4C-A236-0CB22DCBA9CA}" destId="{1DD3FDA5-C819-B046-AF46-25F535DE1C89}" srcOrd="1" destOrd="0" presId="urn:microsoft.com/office/officeart/2005/8/layout/default"/>
    <dgm:cxn modelId="{93DE9E02-A76B-4747-BB0F-14F407472217}" type="presParOf" srcId="{612ACA2A-FA8E-7F4C-A236-0CB22DCBA9CA}" destId="{20869663-6020-3F4C-A489-A854EB3E9FDF}" srcOrd="2" destOrd="0" presId="urn:microsoft.com/office/officeart/2005/8/layout/default"/>
    <dgm:cxn modelId="{EAA3F5B9-27E1-1E41-A62D-C34207651C02}" type="presParOf" srcId="{612ACA2A-FA8E-7F4C-A236-0CB22DCBA9CA}" destId="{0D06A947-83CF-3B43-A087-440E73D0C313}" srcOrd="3" destOrd="0" presId="urn:microsoft.com/office/officeart/2005/8/layout/default"/>
    <dgm:cxn modelId="{B4B016D5-6909-ED40-B00E-A82E161873BC}" type="presParOf" srcId="{612ACA2A-FA8E-7F4C-A236-0CB22DCBA9CA}" destId="{024AC9F6-A58A-A54F-8001-35E2A6C78670}" srcOrd="4" destOrd="0" presId="urn:microsoft.com/office/officeart/2005/8/layout/default"/>
    <dgm:cxn modelId="{DBF1209D-4465-854B-9515-6611EFF6FA44}" type="presParOf" srcId="{612ACA2A-FA8E-7F4C-A236-0CB22DCBA9CA}" destId="{E4BF47D4-F9A4-F04C-BF94-FCDA40323879}" srcOrd="5" destOrd="0" presId="urn:microsoft.com/office/officeart/2005/8/layout/default"/>
    <dgm:cxn modelId="{AD9752CE-1085-A348-8354-0285CED71B11}" type="presParOf" srcId="{612ACA2A-FA8E-7F4C-A236-0CB22DCBA9CA}" destId="{83C59351-330B-1640-B93B-925AB87F7C6E}" srcOrd="6" destOrd="0" presId="urn:microsoft.com/office/officeart/2005/8/layout/default"/>
    <dgm:cxn modelId="{C4247CE3-5329-8249-B107-CD29D85316D6}" type="presParOf" srcId="{612ACA2A-FA8E-7F4C-A236-0CB22DCBA9CA}" destId="{7658246E-F637-5A4F-BF7E-929E7CF17894}" srcOrd="7" destOrd="0" presId="urn:microsoft.com/office/officeart/2005/8/layout/default"/>
    <dgm:cxn modelId="{8553E107-9154-1E42-9F76-EA0F95344C7D}" type="presParOf" srcId="{612ACA2A-FA8E-7F4C-A236-0CB22DCBA9CA}" destId="{8E8022EE-A48F-B740-A577-4033165ED3EC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A999C53-2324-4257-8F6E-56F4BEFB9854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4D9F6C0-11B9-4992-B6C7-AFF7F1148EBB}">
      <dgm:prSet/>
      <dgm:spPr>
        <a:xfrm>
          <a:off x="402550" y="1992"/>
          <a:ext cx="3034531" cy="1820718"/>
        </a:xfrm>
        <a:prstGeom prst="rect">
          <a:avLst/>
        </a:prstGeom>
        <a:solidFill>
          <a:srgbClr val="8AB833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GB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“The Palestine-Israel issue has been raging for centuries!” </a:t>
          </a:r>
          <a:endParaRPr lang="en-US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D2ED5DCD-4AFB-468C-B63B-A6B71A0E6CB9}" type="parTrans" cxnId="{4C5A02BF-568A-4B46-9AF8-63B3B2B78515}">
      <dgm:prSet/>
      <dgm:spPr/>
      <dgm:t>
        <a:bodyPr/>
        <a:lstStyle/>
        <a:p>
          <a:endParaRPr lang="en-US"/>
        </a:p>
      </dgm:t>
    </dgm:pt>
    <dgm:pt modelId="{D53BD4F6-EB30-459A-AEDF-683A9BB206C2}" type="sibTrans" cxnId="{4C5A02BF-568A-4B46-9AF8-63B3B2B78515}">
      <dgm:prSet/>
      <dgm:spPr/>
      <dgm:t>
        <a:bodyPr/>
        <a:lstStyle/>
        <a:p>
          <a:endParaRPr lang="en-US"/>
        </a:p>
      </dgm:t>
    </dgm:pt>
    <dgm:pt modelId="{6E3398C8-75ED-4AB9-A973-C80E2F5FCE18}">
      <dgm:prSet/>
      <dgm:spPr>
        <a:xfrm>
          <a:off x="3740534" y="1992"/>
          <a:ext cx="3034531" cy="1820718"/>
        </a:xfrm>
        <a:prstGeom prst="rect">
          <a:avLst/>
        </a:prstGeom>
        <a:solidFill>
          <a:srgbClr val="8AB833">
            <a:hueOff val="-220674"/>
            <a:satOff val="1055"/>
            <a:lumOff val="1471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GB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“Palestine was an ‘empty land’ in the nineteenth century!”</a:t>
          </a:r>
          <a:endParaRPr lang="en-US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DDF6B7AB-B706-49D4-A733-4E7F34978988}" type="parTrans" cxnId="{E5484D1F-268B-458D-ACD0-3966F83544B2}">
      <dgm:prSet/>
      <dgm:spPr/>
      <dgm:t>
        <a:bodyPr/>
        <a:lstStyle/>
        <a:p>
          <a:endParaRPr lang="en-US"/>
        </a:p>
      </dgm:t>
    </dgm:pt>
    <dgm:pt modelId="{209264DE-A0C5-49A1-84FA-9606D4D3A6F6}" type="sibTrans" cxnId="{E5484D1F-268B-458D-ACD0-3966F83544B2}">
      <dgm:prSet/>
      <dgm:spPr/>
      <dgm:t>
        <a:bodyPr/>
        <a:lstStyle/>
        <a:p>
          <a:endParaRPr lang="en-US"/>
        </a:p>
      </dgm:t>
    </dgm:pt>
    <dgm:pt modelId="{44DFFF70-10F3-4487-AFB3-F34887C28474}">
      <dgm:prSet/>
      <dgm:spPr>
        <a:xfrm>
          <a:off x="7078518" y="1992"/>
          <a:ext cx="3034531" cy="1820718"/>
        </a:xfrm>
        <a:prstGeom prst="rect">
          <a:avLst/>
        </a:prstGeom>
        <a:solidFill>
          <a:srgbClr val="8AB833">
            <a:hueOff val="-441348"/>
            <a:satOff val="2109"/>
            <a:lumOff val="2941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GB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“Zionism is just another word for Judaism!”</a:t>
          </a:r>
          <a:endParaRPr lang="en-US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149FA3EC-560F-4AC1-9F8E-12FFA91BD1D4}" type="parTrans" cxnId="{2B8C6DCD-B45F-49A4-8648-546D54C379C4}">
      <dgm:prSet/>
      <dgm:spPr/>
      <dgm:t>
        <a:bodyPr/>
        <a:lstStyle/>
        <a:p>
          <a:endParaRPr lang="en-US"/>
        </a:p>
      </dgm:t>
    </dgm:pt>
    <dgm:pt modelId="{AB001050-8276-46BC-BC71-C4F7C14F60DA}" type="sibTrans" cxnId="{2B8C6DCD-B45F-49A4-8648-546D54C379C4}">
      <dgm:prSet/>
      <dgm:spPr/>
      <dgm:t>
        <a:bodyPr/>
        <a:lstStyle/>
        <a:p>
          <a:endParaRPr lang="en-US"/>
        </a:p>
      </dgm:t>
    </dgm:pt>
    <dgm:pt modelId="{61C13D67-25A7-4EF7-A22C-BE3F03E310C1}">
      <dgm:prSet/>
      <dgm:spPr>
        <a:xfrm>
          <a:off x="2071542" y="2126164"/>
          <a:ext cx="3034531" cy="1820718"/>
        </a:xfrm>
        <a:prstGeom prst="rect">
          <a:avLst/>
        </a:prstGeom>
        <a:solidFill>
          <a:srgbClr val="8AB833">
            <a:hueOff val="-662022"/>
            <a:satOff val="3164"/>
            <a:lumOff val="4412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GB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“The Palestine-Israel issue is all about religion!”</a:t>
          </a:r>
          <a:endParaRPr lang="en-US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9A541400-28EB-4D4C-96EA-D1D0F2A3C018}" type="parTrans" cxnId="{F5F29794-A5C3-41D8-80BB-88F3D4174CE6}">
      <dgm:prSet/>
      <dgm:spPr/>
      <dgm:t>
        <a:bodyPr/>
        <a:lstStyle/>
        <a:p>
          <a:endParaRPr lang="en-US"/>
        </a:p>
      </dgm:t>
    </dgm:pt>
    <dgm:pt modelId="{71609FAF-DAE5-4DA8-8338-6C5603483FFF}" type="sibTrans" cxnId="{F5F29794-A5C3-41D8-80BB-88F3D4174CE6}">
      <dgm:prSet/>
      <dgm:spPr/>
      <dgm:t>
        <a:bodyPr/>
        <a:lstStyle/>
        <a:p>
          <a:endParaRPr lang="en-US"/>
        </a:p>
      </dgm:t>
    </dgm:pt>
    <dgm:pt modelId="{9DBDC715-1EAF-4791-8C0F-0C85081BA867}">
      <dgm:prSet/>
      <dgm:spPr>
        <a:xfrm>
          <a:off x="5409526" y="2126164"/>
          <a:ext cx="3034531" cy="1820718"/>
        </a:xfrm>
        <a:prstGeom prst="rect">
          <a:avLst/>
        </a:prstGeom>
        <a:solidFill>
          <a:srgbClr val="8AB833">
            <a:hueOff val="-882696"/>
            <a:satOff val="4218"/>
            <a:lumOff val="5883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GB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“The Palestine-Israel issue is unique… you can’t compare it with anything else!”</a:t>
          </a:r>
          <a:endParaRPr lang="en-US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178AD955-54B3-41B0-B803-AA71E7D3D3FB}" type="parTrans" cxnId="{A6BDE635-2C5E-426D-AF14-8C1B4C23A9EC}">
      <dgm:prSet/>
      <dgm:spPr/>
      <dgm:t>
        <a:bodyPr/>
        <a:lstStyle/>
        <a:p>
          <a:endParaRPr lang="en-US"/>
        </a:p>
      </dgm:t>
    </dgm:pt>
    <dgm:pt modelId="{DE264DF9-62CB-4DC3-8BFA-BB824D5AA503}" type="sibTrans" cxnId="{A6BDE635-2C5E-426D-AF14-8C1B4C23A9EC}">
      <dgm:prSet/>
      <dgm:spPr/>
      <dgm:t>
        <a:bodyPr/>
        <a:lstStyle/>
        <a:p>
          <a:endParaRPr lang="en-US"/>
        </a:p>
      </dgm:t>
    </dgm:pt>
    <dgm:pt modelId="{612ACA2A-FA8E-7F4C-A236-0CB22DCBA9CA}" type="pres">
      <dgm:prSet presAssocID="{FA999C53-2324-4257-8F6E-56F4BEFB9854}" presName="diagram" presStyleCnt="0">
        <dgm:presLayoutVars>
          <dgm:dir/>
          <dgm:resizeHandles val="exact"/>
        </dgm:presLayoutVars>
      </dgm:prSet>
      <dgm:spPr/>
    </dgm:pt>
    <dgm:pt modelId="{A9EC9E1C-6711-6F42-8FEA-9F21410C9F18}" type="pres">
      <dgm:prSet presAssocID="{C4D9F6C0-11B9-4992-B6C7-AFF7F1148EBB}" presName="node" presStyleLbl="node1" presStyleIdx="0" presStyleCnt="5">
        <dgm:presLayoutVars>
          <dgm:bulletEnabled val="1"/>
        </dgm:presLayoutVars>
      </dgm:prSet>
      <dgm:spPr/>
    </dgm:pt>
    <dgm:pt modelId="{1DD3FDA5-C819-B046-AF46-25F535DE1C89}" type="pres">
      <dgm:prSet presAssocID="{D53BD4F6-EB30-459A-AEDF-683A9BB206C2}" presName="sibTrans" presStyleCnt="0"/>
      <dgm:spPr/>
    </dgm:pt>
    <dgm:pt modelId="{20869663-6020-3F4C-A489-A854EB3E9FDF}" type="pres">
      <dgm:prSet presAssocID="{6E3398C8-75ED-4AB9-A973-C80E2F5FCE18}" presName="node" presStyleLbl="node1" presStyleIdx="1" presStyleCnt="5">
        <dgm:presLayoutVars>
          <dgm:bulletEnabled val="1"/>
        </dgm:presLayoutVars>
      </dgm:prSet>
      <dgm:spPr/>
    </dgm:pt>
    <dgm:pt modelId="{0D06A947-83CF-3B43-A087-440E73D0C313}" type="pres">
      <dgm:prSet presAssocID="{209264DE-A0C5-49A1-84FA-9606D4D3A6F6}" presName="sibTrans" presStyleCnt="0"/>
      <dgm:spPr/>
    </dgm:pt>
    <dgm:pt modelId="{024AC9F6-A58A-A54F-8001-35E2A6C78670}" type="pres">
      <dgm:prSet presAssocID="{44DFFF70-10F3-4487-AFB3-F34887C28474}" presName="node" presStyleLbl="node1" presStyleIdx="2" presStyleCnt="5">
        <dgm:presLayoutVars>
          <dgm:bulletEnabled val="1"/>
        </dgm:presLayoutVars>
      </dgm:prSet>
      <dgm:spPr/>
    </dgm:pt>
    <dgm:pt modelId="{E4BF47D4-F9A4-F04C-BF94-FCDA40323879}" type="pres">
      <dgm:prSet presAssocID="{AB001050-8276-46BC-BC71-C4F7C14F60DA}" presName="sibTrans" presStyleCnt="0"/>
      <dgm:spPr/>
    </dgm:pt>
    <dgm:pt modelId="{83C59351-330B-1640-B93B-925AB87F7C6E}" type="pres">
      <dgm:prSet presAssocID="{61C13D67-25A7-4EF7-A22C-BE3F03E310C1}" presName="node" presStyleLbl="node1" presStyleIdx="3" presStyleCnt="5">
        <dgm:presLayoutVars>
          <dgm:bulletEnabled val="1"/>
        </dgm:presLayoutVars>
      </dgm:prSet>
      <dgm:spPr/>
    </dgm:pt>
    <dgm:pt modelId="{7658246E-F637-5A4F-BF7E-929E7CF17894}" type="pres">
      <dgm:prSet presAssocID="{71609FAF-DAE5-4DA8-8338-6C5603483FFF}" presName="sibTrans" presStyleCnt="0"/>
      <dgm:spPr/>
    </dgm:pt>
    <dgm:pt modelId="{8E8022EE-A48F-B740-A577-4033165ED3EC}" type="pres">
      <dgm:prSet presAssocID="{9DBDC715-1EAF-4791-8C0F-0C85081BA867}" presName="node" presStyleLbl="node1" presStyleIdx="4" presStyleCnt="5">
        <dgm:presLayoutVars>
          <dgm:bulletEnabled val="1"/>
        </dgm:presLayoutVars>
      </dgm:prSet>
      <dgm:spPr/>
    </dgm:pt>
  </dgm:ptLst>
  <dgm:cxnLst>
    <dgm:cxn modelId="{E5484D1F-268B-458D-ACD0-3966F83544B2}" srcId="{FA999C53-2324-4257-8F6E-56F4BEFB9854}" destId="{6E3398C8-75ED-4AB9-A973-C80E2F5FCE18}" srcOrd="1" destOrd="0" parTransId="{DDF6B7AB-B706-49D4-A733-4E7F34978988}" sibTransId="{209264DE-A0C5-49A1-84FA-9606D4D3A6F6}"/>
    <dgm:cxn modelId="{A6BDE635-2C5E-426D-AF14-8C1B4C23A9EC}" srcId="{FA999C53-2324-4257-8F6E-56F4BEFB9854}" destId="{9DBDC715-1EAF-4791-8C0F-0C85081BA867}" srcOrd="4" destOrd="0" parTransId="{178AD955-54B3-41B0-B803-AA71E7D3D3FB}" sibTransId="{DE264DF9-62CB-4DC3-8BFA-BB824D5AA503}"/>
    <dgm:cxn modelId="{884E0846-76AD-AC4F-AB1E-9CC50AF46BA1}" type="presOf" srcId="{61C13D67-25A7-4EF7-A22C-BE3F03E310C1}" destId="{83C59351-330B-1640-B93B-925AB87F7C6E}" srcOrd="0" destOrd="0" presId="urn:microsoft.com/office/officeart/2005/8/layout/default"/>
    <dgm:cxn modelId="{355DD849-CD4B-994F-B2AE-D1DCC28D4967}" type="presOf" srcId="{9DBDC715-1EAF-4791-8C0F-0C85081BA867}" destId="{8E8022EE-A48F-B740-A577-4033165ED3EC}" srcOrd="0" destOrd="0" presId="urn:microsoft.com/office/officeart/2005/8/layout/default"/>
    <dgm:cxn modelId="{F5F29794-A5C3-41D8-80BB-88F3D4174CE6}" srcId="{FA999C53-2324-4257-8F6E-56F4BEFB9854}" destId="{61C13D67-25A7-4EF7-A22C-BE3F03E310C1}" srcOrd="3" destOrd="0" parTransId="{9A541400-28EB-4D4C-96EA-D1D0F2A3C018}" sibTransId="{71609FAF-DAE5-4DA8-8338-6C5603483FFF}"/>
    <dgm:cxn modelId="{84A52797-3F27-2848-BE97-3DE67CA0B976}" type="presOf" srcId="{6E3398C8-75ED-4AB9-A973-C80E2F5FCE18}" destId="{20869663-6020-3F4C-A489-A854EB3E9FDF}" srcOrd="0" destOrd="0" presId="urn:microsoft.com/office/officeart/2005/8/layout/default"/>
    <dgm:cxn modelId="{B106E29A-E9F7-D344-B666-5B4EF61CFCB9}" type="presOf" srcId="{C4D9F6C0-11B9-4992-B6C7-AFF7F1148EBB}" destId="{A9EC9E1C-6711-6F42-8FEA-9F21410C9F18}" srcOrd="0" destOrd="0" presId="urn:microsoft.com/office/officeart/2005/8/layout/default"/>
    <dgm:cxn modelId="{DC3029B4-F058-CF4E-903C-C51B6353112E}" type="presOf" srcId="{44DFFF70-10F3-4487-AFB3-F34887C28474}" destId="{024AC9F6-A58A-A54F-8001-35E2A6C78670}" srcOrd="0" destOrd="0" presId="urn:microsoft.com/office/officeart/2005/8/layout/default"/>
    <dgm:cxn modelId="{4C5A02BF-568A-4B46-9AF8-63B3B2B78515}" srcId="{FA999C53-2324-4257-8F6E-56F4BEFB9854}" destId="{C4D9F6C0-11B9-4992-B6C7-AFF7F1148EBB}" srcOrd="0" destOrd="0" parTransId="{D2ED5DCD-4AFB-468C-B63B-A6B71A0E6CB9}" sibTransId="{D53BD4F6-EB30-459A-AEDF-683A9BB206C2}"/>
    <dgm:cxn modelId="{2B8C6DCD-B45F-49A4-8648-546D54C379C4}" srcId="{FA999C53-2324-4257-8F6E-56F4BEFB9854}" destId="{44DFFF70-10F3-4487-AFB3-F34887C28474}" srcOrd="2" destOrd="0" parTransId="{149FA3EC-560F-4AC1-9F8E-12FFA91BD1D4}" sibTransId="{AB001050-8276-46BC-BC71-C4F7C14F60DA}"/>
    <dgm:cxn modelId="{C1F13EE4-E9B0-2845-AA40-3EDFB4E87631}" type="presOf" srcId="{FA999C53-2324-4257-8F6E-56F4BEFB9854}" destId="{612ACA2A-FA8E-7F4C-A236-0CB22DCBA9CA}" srcOrd="0" destOrd="0" presId="urn:microsoft.com/office/officeart/2005/8/layout/default"/>
    <dgm:cxn modelId="{E39E5E01-0BB5-6143-8E38-6ABDFA773336}" type="presParOf" srcId="{612ACA2A-FA8E-7F4C-A236-0CB22DCBA9CA}" destId="{A9EC9E1C-6711-6F42-8FEA-9F21410C9F18}" srcOrd="0" destOrd="0" presId="urn:microsoft.com/office/officeart/2005/8/layout/default"/>
    <dgm:cxn modelId="{79382F27-4CB2-E346-BE1B-8690C15A4B5E}" type="presParOf" srcId="{612ACA2A-FA8E-7F4C-A236-0CB22DCBA9CA}" destId="{1DD3FDA5-C819-B046-AF46-25F535DE1C89}" srcOrd="1" destOrd="0" presId="urn:microsoft.com/office/officeart/2005/8/layout/default"/>
    <dgm:cxn modelId="{93DE9E02-A76B-4747-BB0F-14F407472217}" type="presParOf" srcId="{612ACA2A-FA8E-7F4C-A236-0CB22DCBA9CA}" destId="{20869663-6020-3F4C-A489-A854EB3E9FDF}" srcOrd="2" destOrd="0" presId="urn:microsoft.com/office/officeart/2005/8/layout/default"/>
    <dgm:cxn modelId="{EAA3F5B9-27E1-1E41-A62D-C34207651C02}" type="presParOf" srcId="{612ACA2A-FA8E-7F4C-A236-0CB22DCBA9CA}" destId="{0D06A947-83CF-3B43-A087-440E73D0C313}" srcOrd="3" destOrd="0" presId="urn:microsoft.com/office/officeart/2005/8/layout/default"/>
    <dgm:cxn modelId="{B4B016D5-6909-ED40-B00E-A82E161873BC}" type="presParOf" srcId="{612ACA2A-FA8E-7F4C-A236-0CB22DCBA9CA}" destId="{024AC9F6-A58A-A54F-8001-35E2A6C78670}" srcOrd="4" destOrd="0" presId="urn:microsoft.com/office/officeart/2005/8/layout/default"/>
    <dgm:cxn modelId="{DBF1209D-4465-854B-9515-6611EFF6FA44}" type="presParOf" srcId="{612ACA2A-FA8E-7F4C-A236-0CB22DCBA9CA}" destId="{E4BF47D4-F9A4-F04C-BF94-FCDA40323879}" srcOrd="5" destOrd="0" presId="urn:microsoft.com/office/officeart/2005/8/layout/default"/>
    <dgm:cxn modelId="{AD9752CE-1085-A348-8354-0285CED71B11}" type="presParOf" srcId="{612ACA2A-FA8E-7F4C-A236-0CB22DCBA9CA}" destId="{83C59351-330B-1640-B93B-925AB87F7C6E}" srcOrd="6" destOrd="0" presId="urn:microsoft.com/office/officeart/2005/8/layout/default"/>
    <dgm:cxn modelId="{C4247CE3-5329-8249-B107-CD29D85316D6}" type="presParOf" srcId="{612ACA2A-FA8E-7F4C-A236-0CB22DCBA9CA}" destId="{7658246E-F637-5A4F-BF7E-929E7CF17894}" srcOrd="7" destOrd="0" presId="urn:microsoft.com/office/officeart/2005/8/layout/default"/>
    <dgm:cxn modelId="{8553E107-9154-1E42-9F76-EA0F95344C7D}" type="presParOf" srcId="{612ACA2A-FA8E-7F4C-A236-0CB22DCBA9CA}" destId="{8E8022EE-A48F-B740-A577-4033165ED3EC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3B1B54-ED28-8041-A248-FCD5FDD07E39}">
      <dsp:nvSpPr>
        <dsp:cNvPr id="0" name=""/>
        <dsp:cNvSpPr/>
      </dsp:nvSpPr>
      <dsp:spPr>
        <a:xfrm>
          <a:off x="2340185" y="1035866"/>
          <a:ext cx="1327016" cy="1327178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CE0E8011-8973-724A-AC01-ED53D6841130}">
      <dsp:nvSpPr>
        <dsp:cNvPr id="0" name=""/>
        <dsp:cNvSpPr/>
      </dsp:nvSpPr>
      <dsp:spPr>
        <a:xfrm>
          <a:off x="2243423" y="0"/>
          <a:ext cx="1520539" cy="813721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>
              <a:solidFill>
                <a:schemeClr val="accent2"/>
              </a:solidFill>
            </a:rPr>
            <a:t>L14: What happened in the </a:t>
          </a:r>
          <a:r>
            <a:rPr lang="en-GB" sz="1300" b="1" kern="1200" dirty="0">
              <a:solidFill>
                <a:schemeClr val="accent2"/>
              </a:solidFill>
            </a:rPr>
            <a:t>2006 Palestine election?</a:t>
          </a:r>
          <a:endParaRPr lang="en-US" sz="1300" b="1" kern="1200" dirty="0">
            <a:solidFill>
              <a:schemeClr val="accent2"/>
            </a:solidFill>
          </a:endParaRPr>
        </a:p>
      </dsp:txBody>
      <dsp:txXfrm>
        <a:off x="2243423" y="0"/>
        <a:ext cx="1520539" cy="813721"/>
      </dsp:txXfrm>
    </dsp:sp>
    <dsp:sp modelId="{2C9CA218-8D57-C545-A7CE-2C02335DBF05}">
      <dsp:nvSpPr>
        <dsp:cNvPr id="0" name=""/>
        <dsp:cNvSpPr/>
      </dsp:nvSpPr>
      <dsp:spPr>
        <a:xfrm>
          <a:off x="2729443" y="1223022"/>
          <a:ext cx="1327016" cy="1327178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40CEB215-497A-074E-B87B-5BA80E51241F}">
      <dsp:nvSpPr>
        <dsp:cNvPr id="0" name=""/>
        <dsp:cNvSpPr/>
      </dsp:nvSpPr>
      <dsp:spPr>
        <a:xfrm>
          <a:off x="4220125" y="773034"/>
          <a:ext cx="1437600" cy="895093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>
              <a:solidFill>
                <a:schemeClr val="accent3"/>
              </a:solidFill>
            </a:rPr>
            <a:t>L15: What are the consequences of the </a:t>
          </a:r>
          <a:r>
            <a:rPr lang="en-GB" sz="1300" b="1" kern="1200" dirty="0">
              <a:solidFill>
                <a:schemeClr val="accent3"/>
              </a:solidFill>
            </a:rPr>
            <a:t>blockade on Gaza</a:t>
          </a:r>
          <a:r>
            <a:rPr lang="en-GB" sz="1300" kern="1200" dirty="0">
              <a:solidFill>
                <a:schemeClr val="accent3"/>
              </a:solidFill>
            </a:rPr>
            <a:t>?</a:t>
          </a:r>
          <a:endParaRPr lang="en-US" sz="1300" kern="1200" dirty="0">
            <a:solidFill>
              <a:schemeClr val="accent3"/>
            </a:solidFill>
          </a:endParaRPr>
        </a:p>
      </dsp:txBody>
      <dsp:txXfrm>
        <a:off x="4220125" y="773034"/>
        <a:ext cx="1437600" cy="895093"/>
      </dsp:txXfrm>
    </dsp:sp>
    <dsp:sp modelId="{2C73E4AB-7A13-F241-815C-5E30E188ED00}">
      <dsp:nvSpPr>
        <dsp:cNvPr id="0" name=""/>
        <dsp:cNvSpPr/>
      </dsp:nvSpPr>
      <dsp:spPr>
        <a:xfrm>
          <a:off x="2825099" y="1644123"/>
          <a:ext cx="1327016" cy="1327178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54AC465C-4A7F-7043-87BB-2A737D45BE56}">
      <dsp:nvSpPr>
        <dsp:cNvPr id="0" name=""/>
        <dsp:cNvSpPr/>
      </dsp:nvSpPr>
      <dsp:spPr>
        <a:xfrm>
          <a:off x="4358355" y="1912244"/>
          <a:ext cx="1409954" cy="956122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>
              <a:solidFill>
                <a:schemeClr val="accent4"/>
              </a:solidFill>
            </a:rPr>
            <a:t>L16: What is the impact of </a:t>
          </a:r>
          <a:r>
            <a:rPr lang="en-GB" sz="1300" b="1" kern="1200" dirty="0">
              <a:solidFill>
                <a:schemeClr val="accent4"/>
              </a:solidFill>
            </a:rPr>
            <a:t>illegal Israeli settlements </a:t>
          </a:r>
          <a:r>
            <a:rPr lang="en-GB" sz="1300" b="0" kern="1200" dirty="0">
              <a:solidFill>
                <a:schemeClr val="accent4"/>
              </a:solidFill>
            </a:rPr>
            <a:t>in the West Bank?</a:t>
          </a:r>
          <a:endParaRPr lang="en-US" sz="1300" b="0" kern="1200" dirty="0">
            <a:solidFill>
              <a:schemeClr val="accent4"/>
            </a:solidFill>
          </a:endParaRPr>
        </a:p>
      </dsp:txBody>
      <dsp:txXfrm>
        <a:off x="4358355" y="1912244"/>
        <a:ext cx="1409954" cy="956122"/>
      </dsp:txXfrm>
    </dsp:sp>
    <dsp:sp modelId="{E7EAE48D-A2CE-6B4C-97F1-2A036A323C1B}">
      <dsp:nvSpPr>
        <dsp:cNvPr id="0" name=""/>
        <dsp:cNvSpPr/>
      </dsp:nvSpPr>
      <dsp:spPr>
        <a:xfrm>
          <a:off x="2555825" y="1981817"/>
          <a:ext cx="1327016" cy="1327178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FDB11B7B-5367-544D-8052-C3C64BE64E92}">
      <dsp:nvSpPr>
        <dsp:cNvPr id="0" name=""/>
        <dsp:cNvSpPr/>
      </dsp:nvSpPr>
      <dsp:spPr>
        <a:xfrm>
          <a:off x="3261461" y="3193854"/>
          <a:ext cx="2497896" cy="87475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>
              <a:solidFill>
                <a:schemeClr val="accent5"/>
              </a:solidFill>
            </a:rPr>
            <a:t>L17: What are the consequences of </a:t>
          </a:r>
          <a:r>
            <a:rPr lang="en-GB" sz="1300" b="0" kern="1200" dirty="0">
              <a:solidFill>
                <a:schemeClr val="accent5"/>
              </a:solidFill>
            </a:rPr>
            <a:t>Israel’s </a:t>
          </a:r>
          <a:r>
            <a:rPr lang="en-GB" sz="1300" b="1" kern="1200" dirty="0">
              <a:solidFill>
                <a:schemeClr val="accent5"/>
              </a:solidFill>
            </a:rPr>
            <a:t>illegal</a:t>
          </a:r>
          <a:r>
            <a:rPr lang="en-GB" sz="1300" b="0" kern="1200" dirty="0">
              <a:solidFill>
                <a:schemeClr val="accent5"/>
              </a:solidFill>
            </a:rPr>
            <a:t> </a:t>
          </a:r>
          <a:r>
            <a:rPr lang="en-GB" sz="1300" b="1" kern="1200" dirty="0">
              <a:solidFill>
                <a:schemeClr val="accent5"/>
              </a:solidFill>
            </a:rPr>
            <a:t>annexation of East Jerusalem</a:t>
          </a:r>
          <a:r>
            <a:rPr lang="en-GB" sz="1300" kern="1200" dirty="0">
              <a:solidFill>
                <a:schemeClr val="accent5"/>
              </a:solidFill>
            </a:rPr>
            <a:t> for Palestinians?</a:t>
          </a:r>
          <a:endParaRPr lang="en-US" sz="1300" kern="1200" dirty="0">
            <a:solidFill>
              <a:schemeClr val="accent5"/>
            </a:solidFill>
          </a:endParaRPr>
        </a:p>
      </dsp:txBody>
      <dsp:txXfrm>
        <a:off x="3261461" y="3193854"/>
        <a:ext cx="2497896" cy="874750"/>
      </dsp:txXfrm>
    </dsp:sp>
    <dsp:sp modelId="{50DBF6FA-67BF-6D48-9B8B-913150B53CB3}">
      <dsp:nvSpPr>
        <dsp:cNvPr id="0" name=""/>
        <dsp:cNvSpPr/>
      </dsp:nvSpPr>
      <dsp:spPr>
        <a:xfrm>
          <a:off x="2124545" y="1981817"/>
          <a:ext cx="1327016" cy="1327178"/>
        </a:xfrm>
        <a:prstGeom prst="ellipse">
          <a:avLst/>
        </a:prstGeom>
        <a:solidFill>
          <a:schemeClr val="accent6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9179FDE6-CCEA-014F-B311-B43464694DEC}">
      <dsp:nvSpPr>
        <dsp:cNvPr id="0" name=""/>
        <dsp:cNvSpPr/>
      </dsp:nvSpPr>
      <dsp:spPr>
        <a:xfrm>
          <a:off x="736707" y="3193854"/>
          <a:ext cx="1520539" cy="87475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>
              <a:solidFill>
                <a:schemeClr val="accent6"/>
              </a:solidFill>
            </a:rPr>
            <a:t>L18: How does life </a:t>
          </a:r>
          <a:r>
            <a:rPr lang="en-GB" sz="1300" b="1" kern="1200" dirty="0">
              <a:solidFill>
                <a:schemeClr val="accent6"/>
              </a:solidFill>
            </a:rPr>
            <a:t>differ for Palestinians and Israelis inside Israel?</a:t>
          </a:r>
          <a:endParaRPr lang="en-US" sz="1300" b="1" kern="1200" dirty="0">
            <a:solidFill>
              <a:schemeClr val="accent6"/>
            </a:solidFill>
          </a:endParaRPr>
        </a:p>
      </dsp:txBody>
      <dsp:txXfrm>
        <a:off x="736707" y="3193854"/>
        <a:ext cx="1520539" cy="874750"/>
      </dsp:txXfrm>
    </dsp:sp>
    <dsp:sp modelId="{7E2F7F28-62E6-F240-87A9-380AB61E387C}">
      <dsp:nvSpPr>
        <dsp:cNvPr id="0" name=""/>
        <dsp:cNvSpPr/>
      </dsp:nvSpPr>
      <dsp:spPr>
        <a:xfrm>
          <a:off x="1855271" y="1644123"/>
          <a:ext cx="1327016" cy="1327178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E517163D-C532-0940-BEA5-7B6AEECAA446}">
      <dsp:nvSpPr>
        <dsp:cNvPr id="0" name=""/>
        <dsp:cNvSpPr/>
      </dsp:nvSpPr>
      <dsp:spPr>
        <a:xfrm>
          <a:off x="239076" y="1912244"/>
          <a:ext cx="1409954" cy="956122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>
              <a:solidFill>
                <a:schemeClr val="accent4"/>
              </a:solidFill>
            </a:rPr>
            <a:t>L19: What </a:t>
          </a:r>
          <a:r>
            <a:rPr lang="en-GB" sz="1300" b="1" kern="1200" dirty="0">
              <a:solidFill>
                <a:schemeClr val="accent4"/>
              </a:solidFill>
            </a:rPr>
            <a:t>comparisons</a:t>
          </a:r>
          <a:r>
            <a:rPr lang="en-GB" sz="1300" kern="1200" dirty="0">
              <a:solidFill>
                <a:schemeClr val="accent4"/>
              </a:solidFill>
            </a:rPr>
            <a:t> can be drawn between Palestine-Israel and </a:t>
          </a:r>
          <a:r>
            <a:rPr lang="en-GB" sz="1300" b="1" kern="1200" dirty="0">
              <a:solidFill>
                <a:schemeClr val="accent4"/>
              </a:solidFill>
            </a:rPr>
            <a:t>elsewhere</a:t>
          </a:r>
          <a:r>
            <a:rPr lang="en-GB" sz="1300" kern="1200" dirty="0">
              <a:solidFill>
                <a:schemeClr val="accent4"/>
              </a:solidFill>
            </a:rPr>
            <a:t>?</a:t>
          </a:r>
          <a:endParaRPr lang="en-US" sz="1300" kern="1200" dirty="0">
            <a:solidFill>
              <a:schemeClr val="accent4"/>
            </a:solidFill>
          </a:endParaRPr>
        </a:p>
      </dsp:txBody>
      <dsp:txXfrm>
        <a:off x="239076" y="1912244"/>
        <a:ext cx="1409954" cy="956122"/>
      </dsp:txXfrm>
    </dsp:sp>
    <dsp:sp modelId="{8F630ED2-BBF8-C345-AE3A-5ACC0996777B}">
      <dsp:nvSpPr>
        <dsp:cNvPr id="0" name=""/>
        <dsp:cNvSpPr/>
      </dsp:nvSpPr>
      <dsp:spPr>
        <a:xfrm>
          <a:off x="1950927" y="1223022"/>
          <a:ext cx="1327016" cy="1327178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FFB9F088-932E-4C47-AA27-60F8542B90EE}">
      <dsp:nvSpPr>
        <dsp:cNvPr id="0" name=""/>
        <dsp:cNvSpPr/>
      </dsp:nvSpPr>
      <dsp:spPr>
        <a:xfrm>
          <a:off x="349661" y="773034"/>
          <a:ext cx="1437600" cy="895093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>
              <a:solidFill>
                <a:schemeClr val="accent3"/>
              </a:solidFill>
            </a:rPr>
            <a:t>L20: What should be done about the situation in Palestine-Israel?</a:t>
          </a:r>
          <a:endParaRPr lang="en-US" sz="1300" kern="1200" dirty="0">
            <a:solidFill>
              <a:schemeClr val="accent3"/>
            </a:solidFill>
          </a:endParaRPr>
        </a:p>
      </dsp:txBody>
      <dsp:txXfrm>
        <a:off x="349661" y="773034"/>
        <a:ext cx="1437600" cy="89509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3B1B54-ED28-8041-A248-FCD5FDD07E39}">
      <dsp:nvSpPr>
        <dsp:cNvPr id="0" name=""/>
        <dsp:cNvSpPr/>
      </dsp:nvSpPr>
      <dsp:spPr>
        <a:xfrm>
          <a:off x="2340185" y="1035866"/>
          <a:ext cx="1327016" cy="1327178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CE0E8011-8973-724A-AC01-ED53D6841130}">
      <dsp:nvSpPr>
        <dsp:cNvPr id="0" name=""/>
        <dsp:cNvSpPr/>
      </dsp:nvSpPr>
      <dsp:spPr>
        <a:xfrm>
          <a:off x="2243423" y="0"/>
          <a:ext cx="1520539" cy="813721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>
              <a:solidFill>
                <a:schemeClr val="accent2"/>
              </a:solidFill>
            </a:rPr>
            <a:t>L1: Was Palestine an ‘</a:t>
          </a:r>
          <a:r>
            <a:rPr lang="en-GB" sz="1300" b="1" kern="1200" dirty="0">
              <a:solidFill>
                <a:schemeClr val="accent2"/>
              </a:solidFill>
            </a:rPr>
            <a:t>empty land’ in the nineteenth century?</a:t>
          </a:r>
          <a:endParaRPr lang="en-US" sz="1300" b="1" kern="1200" dirty="0">
            <a:solidFill>
              <a:schemeClr val="accent2"/>
            </a:solidFill>
          </a:endParaRPr>
        </a:p>
      </dsp:txBody>
      <dsp:txXfrm>
        <a:off x="2243423" y="0"/>
        <a:ext cx="1520539" cy="813721"/>
      </dsp:txXfrm>
    </dsp:sp>
    <dsp:sp modelId="{2C9CA218-8D57-C545-A7CE-2C02335DBF05}">
      <dsp:nvSpPr>
        <dsp:cNvPr id="0" name=""/>
        <dsp:cNvSpPr/>
      </dsp:nvSpPr>
      <dsp:spPr>
        <a:xfrm>
          <a:off x="2729443" y="1223022"/>
          <a:ext cx="1327016" cy="1327178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40CEB215-497A-074E-B87B-5BA80E51241F}">
      <dsp:nvSpPr>
        <dsp:cNvPr id="0" name=""/>
        <dsp:cNvSpPr/>
      </dsp:nvSpPr>
      <dsp:spPr>
        <a:xfrm>
          <a:off x="4220125" y="773034"/>
          <a:ext cx="1437600" cy="895093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>
              <a:solidFill>
                <a:schemeClr val="accent3"/>
              </a:solidFill>
            </a:rPr>
            <a:t>L2: Why was </a:t>
          </a:r>
          <a:r>
            <a:rPr lang="en-GB" sz="1300" b="1" kern="1200" dirty="0">
              <a:solidFill>
                <a:schemeClr val="accent3"/>
              </a:solidFill>
            </a:rPr>
            <a:t>Zionism</a:t>
          </a:r>
          <a:r>
            <a:rPr lang="en-GB" sz="1300" kern="1200" dirty="0">
              <a:solidFill>
                <a:schemeClr val="accent3"/>
              </a:solidFill>
            </a:rPr>
            <a:t> </a:t>
          </a:r>
          <a:r>
            <a:rPr lang="en-GB" sz="1300" b="1" kern="1200" dirty="0">
              <a:solidFill>
                <a:schemeClr val="accent3"/>
              </a:solidFill>
            </a:rPr>
            <a:t>established</a:t>
          </a:r>
          <a:r>
            <a:rPr lang="en-GB" sz="1300" kern="1200" dirty="0">
              <a:solidFill>
                <a:schemeClr val="accent3"/>
              </a:solidFill>
            </a:rPr>
            <a:t> in the nineteenth century?</a:t>
          </a:r>
          <a:endParaRPr lang="en-US" sz="1300" kern="1200" dirty="0">
            <a:solidFill>
              <a:schemeClr val="accent3"/>
            </a:solidFill>
          </a:endParaRPr>
        </a:p>
      </dsp:txBody>
      <dsp:txXfrm>
        <a:off x="4220125" y="773034"/>
        <a:ext cx="1437600" cy="895093"/>
      </dsp:txXfrm>
    </dsp:sp>
    <dsp:sp modelId="{2C73E4AB-7A13-F241-815C-5E30E188ED00}">
      <dsp:nvSpPr>
        <dsp:cNvPr id="0" name=""/>
        <dsp:cNvSpPr/>
      </dsp:nvSpPr>
      <dsp:spPr>
        <a:xfrm>
          <a:off x="2825099" y="1644123"/>
          <a:ext cx="1327016" cy="1327178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54AC465C-4A7F-7043-87BB-2A737D45BE56}">
      <dsp:nvSpPr>
        <dsp:cNvPr id="0" name=""/>
        <dsp:cNvSpPr/>
      </dsp:nvSpPr>
      <dsp:spPr>
        <a:xfrm>
          <a:off x="4358355" y="1912244"/>
          <a:ext cx="1409954" cy="956122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>
              <a:solidFill>
                <a:schemeClr val="accent4"/>
              </a:solidFill>
            </a:rPr>
            <a:t>L3: What are the origins of the </a:t>
          </a:r>
          <a:r>
            <a:rPr lang="en-GB" sz="1300" b="1" kern="1200" dirty="0">
              <a:solidFill>
                <a:schemeClr val="accent4"/>
              </a:solidFill>
            </a:rPr>
            <a:t>Palestinian national movement</a:t>
          </a:r>
          <a:r>
            <a:rPr lang="en-GB" sz="1300" kern="1200" dirty="0">
              <a:solidFill>
                <a:schemeClr val="accent4"/>
              </a:solidFill>
            </a:rPr>
            <a:t>?</a:t>
          </a:r>
          <a:endParaRPr lang="en-US" sz="1300" kern="1200" dirty="0">
            <a:solidFill>
              <a:schemeClr val="accent4"/>
            </a:solidFill>
          </a:endParaRPr>
        </a:p>
      </dsp:txBody>
      <dsp:txXfrm>
        <a:off x="4358355" y="1912244"/>
        <a:ext cx="1409954" cy="956122"/>
      </dsp:txXfrm>
    </dsp:sp>
    <dsp:sp modelId="{E7EAE48D-A2CE-6B4C-97F1-2A036A323C1B}">
      <dsp:nvSpPr>
        <dsp:cNvPr id="0" name=""/>
        <dsp:cNvSpPr/>
      </dsp:nvSpPr>
      <dsp:spPr>
        <a:xfrm>
          <a:off x="2555825" y="1981817"/>
          <a:ext cx="1327016" cy="1327178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FDB11B7B-5367-544D-8052-C3C64BE64E92}">
      <dsp:nvSpPr>
        <dsp:cNvPr id="0" name=""/>
        <dsp:cNvSpPr/>
      </dsp:nvSpPr>
      <dsp:spPr>
        <a:xfrm>
          <a:off x="3750140" y="3193854"/>
          <a:ext cx="1520539" cy="87475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>
              <a:solidFill>
                <a:schemeClr val="accent5"/>
              </a:solidFill>
            </a:rPr>
            <a:t>L4: Why did </a:t>
          </a:r>
          <a:r>
            <a:rPr lang="en-GB" sz="1300" b="1" kern="1200" dirty="0">
              <a:solidFill>
                <a:schemeClr val="accent5"/>
              </a:solidFill>
            </a:rPr>
            <a:t>Britain</a:t>
          </a:r>
          <a:r>
            <a:rPr lang="en-GB" sz="1300" kern="1200" dirty="0">
              <a:solidFill>
                <a:schemeClr val="accent5"/>
              </a:solidFill>
            </a:rPr>
            <a:t> </a:t>
          </a:r>
          <a:r>
            <a:rPr lang="en-GB" sz="1300" b="1" kern="1200" dirty="0">
              <a:solidFill>
                <a:schemeClr val="accent5"/>
              </a:solidFill>
            </a:rPr>
            <a:t>govern Palestine-Israel between 1920 and 1948?</a:t>
          </a:r>
          <a:endParaRPr lang="en-US" sz="1300" b="1" kern="1200" dirty="0">
            <a:solidFill>
              <a:schemeClr val="accent5"/>
            </a:solidFill>
          </a:endParaRPr>
        </a:p>
      </dsp:txBody>
      <dsp:txXfrm>
        <a:off x="3750140" y="3193854"/>
        <a:ext cx="1520539" cy="874750"/>
      </dsp:txXfrm>
    </dsp:sp>
    <dsp:sp modelId="{50DBF6FA-67BF-6D48-9B8B-913150B53CB3}">
      <dsp:nvSpPr>
        <dsp:cNvPr id="0" name=""/>
        <dsp:cNvSpPr/>
      </dsp:nvSpPr>
      <dsp:spPr>
        <a:xfrm>
          <a:off x="2124545" y="1981817"/>
          <a:ext cx="1327016" cy="1327178"/>
        </a:xfrm>
        <a:prstGeom prst="ellipse">
          <a:avLst/>
        </a:prstGeom>
        <a:solidFill>
          <a:schemeClr val="accent6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9179FDE6-CCEA-014F-B311-B43464694DEC}">
      <dsp:nvSpPr>
        <dsp:cNvPr id="0" name=""/>
        <dsp:cNvSpPr/>
      </dsp:nvSpPr>
      <dsp:spPr>
        <a:xfrm>
          <a:off x="736707" y="3193854"/>
          <a:ext cx="1520539" cy="87475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>
              <a:solidFill>
                <a:schemeClr val="accent6"/>
              </a:solidFill>
            </a:rPr>
            <a:t>L5: What happened in </a:t>
          </a:r>
          <a:r>
            <a:rPr lang="en-GB" sz="1300" b="1" kern="1200" dirty="0">
              <a:solidFill>
                <a:schemeClr val="accent6"/>
              </a:solidFill>
            </a:rPr>
            <a:t>1920s and 1930s Mandate Palestine?</a:t>
          </a:r>
          <a:endParaRPr lang="en-US" sz="1300" b="1" kern="1200" dirty="0">
            <a:solidFill>
              <a:schemeClr val="accent6"/>
            </a:solidFill>
          </a:endParaRPr>
        </a:p>
      </dsp:txBody>
      <dsp:txXfrm>
        <a:off x="736707" y="3193854"/>
        <a:ext cx="1520539" cy="874750"/>
      </dsp:txXfrm>
    </dsp:sp>
    <dsp:sp modelId="{7E2F7F28-62E6-F240-87A9-380AB61E387C}">
      <dsp:nvSpPr>
        <dsp:cNvPr id="0" name=""/>
        <dsp:cNvSpPr/>
      </dsp:nvSpPr>
      <dsp:spPr>
        <a:xfrm>
          <a:off x="1855271" y="1644123"/>
          <a:ext cx="1327016" cy="1327178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E517163D-C532-0940-BEA5-7B6AEECAA446}">
      <dsp:nvSpPr>
        <dsp:cNvPr id="0" name=""/>
        <dsp:cNvSpPr/>
      </dsp:nvSpPr>
      <dsp:spPr>
        <a:xfrm>
          <a:off x="239076" y="1912244"/>
          <a:ext cx="1409954" cy="956122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>
              <a:solidFill>
                <a:schemeClr val="accent4"/>
              </a:solidFill>
            </a:rPr>
            <a:t>L6: What were the </a:t>
          </a:r>
          <a:r>
            <a:rPr lang="en-GB" sz="1300" b="1" kern="1200" dirty="0">
              <a:solidFill>
                <a:schemeClr val="accent4"/>
              </a:solidFill>
            </a:rPr>
            <a:t>consequences of WW2</a:t>
          </a:r>
          <a:r>
            <a:rPr lang="en-GB" sz="1300" kern="1200" dirty="0">
              <a:solidFill>
                <a:schemeClr val="accent4"/>
              </a:solidFill>
            </a:rPr>
            <a:t> for Mandate Palestine?</a:t>
          </a:r>
          <a:endParaRPr lang="en-US" sz="1300" kern="1200" dirty="0">
            <a:solidFill>
              <a:schemeClr val="accent4"/>
            </a:solidFill>
          </a:endParaRPr>
        </a:p>
      </dsp:txBody>
      <dsp:txXfrm>
        <a:off x="239076" y="1912244"/>
        <a:ext cx="1409954" cy="956122"/>
      </dsp:txXfrm>
    </dsp:sp>
    <dsp:sp modelId="{8F630ED2-BBF8-C345-AE3A-5ACC0996777B}">
      <dsp:nvSpPr>
        <dsp:cNvPr id="0" name=""/>
        <dsp:cNvSpPr/>
      </dsp:nvSpPr>
      <dsp:spPr>
        <a:xfrm>
          <a:off x="1950927" y="1223022"/>
          <a:ext cx="1327016" cy="1327178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FFB9F088-932E-4C47-AA27-60F8542B90EE}">
      <dsp:nvSpPr>
        <dsp:cNvPr id="0" name=""/>
        <dsp:cNvSpPr/>
      </dsp:nvSpPr>
      <dsp:spPr>
        <a:xfrm>
          <a:off x="349661" y="773034"/>
          <a:ext cx="1437600" cy="895093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>
              <a:solidFill>
                <a:schemeClr val="accent3"/>
              </a:solidFill>
            </a:rPr>
            <a:t>L7: What were the </a:t>
          </a:r>
          <a:r>
            <a:rPr lang="en-GB" sz="1300" b="1" kern="1200" dirty="0">
              <a:solidFill>
                <a:schemeClr val="accent3"/>
              </a:solidFill>
            </a:rPr>
            <a:t>consequences of the Nakba for the Palestinians?</a:t>
          </a:r>
          <a:endParaRPr lang="en-US" sz="1300" b="1" kern="1200" dirty="0">
            <a:solidFill>
              <a:schemeClr val="accent3"/>
            </a:solidFill>
          </a:endParaRPr>
        </a:p>
      </dsp:txBody>
      <dsp:txXfrm>
        <a:off x="349661" y="773034"/>
        <a:ext cx="1437600" cy="89509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3B1B54-ED28-8041-A248-FCD5FDD07E39}">
      <dsp:nvSpPr>
        <dsp:cNvPr id="0" name=""/>
        <dsp:cNvSpPr/>
      </dsp:nvSpPr>
      <dsp:spPr>
        <a:xfrm>
          <a:off x="2660098" y="936592"/>
          <a:ext cx="1254757" cy="1254757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CE0E8011-8973-724A-AC01-ED53D6841130}">
      <dsp:nvSpPr>
        <dsp:cNvPr id="0" name=""/>
        <dsp:cNvSpPr/>
      </dsp:nvSpPr>
      <dsp:spPr>
        <a:xfrm>
          <a:off x="2503253" y="0"/>
          <a:ext cx="1568447" cy="854407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solidFill>
                <a:schemeClr val="accent2"/>
              </a:solidFill>
            </a:rPr>
            <a:t>L8: What happened in the </a:t>
          </a:r>
          <a:r>
            <a:rPr lang="en-GB" sz="1600" b="1" kern="1200" dirty="0">
              <a:solidFill>
                <a:schemeClr val="accent2"/>
              </a:solidFill>
            </a:rPr>
            <a:t>1950s</a:t>
          </a:r>
          <a:r>
            <a:rPr lang="en-GB" sz="1600" kern="1200" dirty="0">
              <a:solidFill>
                <a:schemeClr val="accent2"/>
              </a:solidFill>
            </a:rPr>
            <a:t>?</a:t>
          </a:r>
          <a:endParaRPr lang="en-US" sz="1600" kern="1200" dirty="0">
            <a:solidFill>
              <a:schemeClr val="accent2"/>
            </a:solidFill>
          </a:endParaRPr>
        </a:p>
      </dsp:txBody>
      <dsp:txXfrm>
        <a:off x="2503253" y="0"/>
        <a:ext cx="1568447" cy="854407"/>
      </dsp:txXfrm>
    </dsp:sp>
    <dsp:sp modelId="{2C9CA218-8D57-C545-A7CE-2C02335DBF05}">
      <dsp:nvSpPr>
        <dsp:cNvPr id="0" name=""/>
        <dsp:cNvSpPr/>
      </dsp:nvSpPr>
      <dsp:spPr>
        <a:xfrm>
          <a:off x="3067372" y="1171758"/>
          <a:ext cx="1254757" cy="1254757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40CEB215-497A-074E-B87B-5BA80E51241F}">
      <dsp:nvSpPr>
        <dsp:cNvPr id="0" name=""/>
        <dsp:cNvSpPr/>
      </dsp:nvSpPr>
      <dsp:spPr>
        <a:xfrm>
          <a:off x="4415191" y="813720"/>
          <a:ext cx="1486365" cy="935779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solidFill>
                <a:schemeClr val="accent3"/>
              </a:solidFill>
            </a:rPr>
            <a:t>L9: What were the </a:t>
          </a:r>
          <a:r>
            <a:rPr lang="en-GB" sz="1600" b="1" kern="1200" dirty="0">
              <a:solidFill>
                <a:schemeClr val="accent3"/>
              </a:solidFill>
            </a:rPr>
            <a:t>consequences of the June 1967 War?</a:t>
          </a:r>
          <a:endParaRPr lang="en-US" sz="1600" b="1" kern="1200" dirty="0">
            <a:solidFill>
              <a:schemeClr val="accent3"/>
            </a:solidFill>
          </a:endParaRPr>
        </a:p>
      </dsp:txBody>
      <dsp:txXfrm>
        <a:off x="4415191" y="813720"/>
        <a:ext cx="1486365" cy="935779"/>
      </dsp:txXfrm>
    </dsp:sp>
    <dsp:sp modelId="{2C73E4AB-7A13-F241-815C-5E30E188ED00}">
      <dsp:nvSpPr>
        <dsp:cNvPr id="0" name=""/>
        <dsp:cNvSpPr/>
      </dsp:nvSpPr>
      <dsp:spPr>
        <a:xfrm>
          <a:off x="3067372" y="1642088"/>
          <a:ext cx="1254757" cy="1254757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54AC465C-4A7F-7043-87BB-2A737D45BE56}">
      <dsp:nvSpPr>
        <dsp:cNvPr id="0" name=""/>
        <dsp:cNvSpPr/>
      </dsp:nvSpPr>
      <dsp:spPr>
        <a:xfrm>
          <a:off x="4415191" y="2209252"/>
          <a:ext cx="1486365" cy="1045631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solidFill>
                <a:schemeClr val="accent4"/>
              </a:solidFill>
            </a:rPr>
            <a:t>L10: How did </a:t>
          </a:r>
          <a:r>
            <a:rPr lang="en-GB" sz="1600" b="1" kern="1200" dirty="0">
              <a:solidFill>
                <a:schemeClr val="accent4"/>
              </a:solidFill>
            </a:rPr>
            <a:t>Palestinian nationalism </a:t>
          </a:r>
          <a:r>
            <a:rPr lang="en-GB" sz="1600" b="0" kern="1200" dirty="0">
              <a:solidFill>
                <a:schemeClr val="accent4"/>
              </a:solidFill>
            </a:rPr>
            <a:t>change in the </a:t>
          </a:r>
          <a:r>
            <a:rPr lang="en-GB" sz="1600" b="1" kern="1200" dirty="0">
              <a:solidFill>
                <a:schemeClr val="accent4"/>
              </a:solidFill>
            </a:rPr>
            <a:t>1960s and 1970s?</a:t>
          </a:r>
          <a:endParaRPr lang="en-US" sz="1600" b="1" kern="1200" dirty="0">
            <a:solidFill>
              <a:schemeClr val="accent4"/>
            </a:solidFill>
          </a:endParaRPr>
        </a:p>
      </dsp:txBody>
      <dsp:txXfrm>
        <a:off x="4415191" y="2209252"/>
        <a:ext cx="1486365" cy="1045631"/>
      </dsp:txXfrm>
    </dsp:sp>
    <dsp:sp modelId="{E7EAE48D-A2CE-6B4C-97F1-2A036A323C1B}">
      <dsp:nvSpPr>
        <dsp:cNvPr id="0" name=""/>
        <dsp:cNvSpPr/>
      </dsp:nvSpPr>
      <dsp:spPr>
        <a:xfrm>
          <a:off x="2660098" y="1877661"/>
          <a:ext cx="1254757" cy="1254757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FDB11B7B-5367-544D-8052-C3C64BE64E92}">
      <dsp:nvSpPr>
        <dsp:cNvPr id="0" name=""/>
        <dsp:cNvSpPr/>
      </dsp:nvSpPr>
      <dsp:spPr>
        <a:xfrm>
          <a:off x="2199680" y="3214197"/>
          <a:ext cx="2175593" cy="854407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solidFill>
                <a:schemeClr val="accent5"/>
              </a:solidFill>
            </a:rPr>
            <a:t>L11: What were the causes and consequences of the </a:t>
          </a:r>
          <a:r>
            <a:rPr lang="en-GB" sz="1600" b="1" kern="1200" dirty="0">
              <a:solidFill>
                <a:schemeClr val="accent5"/>
              </a:solidFill>
            </a:rPr>
            <a:t>First Intifada</a:t>
          </a:r>
          <a:r>
            <a:rPr lang="en-GB" sz="1600" kern="1200" dirty="0">
              <a:solidFill>
                <a:schemeClr val="accent5"/>
              </a:solidFill>
            </a:rPr>
            <a:t>?</a:t>
          </a:r>
          <a:endParaRPr lang="en-US" sz="1600" kern="1200" dirty="0">
            <a:solidFill>
              <a:schemeClr val="accent5"/>
            </a:solidFill>
          </a:endParaRPr>
        </a:p>
      </dsp:txBody>
      <dsp:txXfrm>
        <a:off x="2199680" y="3214197"/>
        <a:ext cx="2175593" cy="854407"/>
      </dsp:txXfrm>
    </dsp:sp>
    <dsp:sp modelId="{50DBF6FA-67BF-6D48-9B8B-913150B53CB3}">
      <dsp:nvSpPr>
        <dsp:cNvPr id="0" name=""/>
        <dsp:cNvSpPr/>
      </dsp:nvSpPr>
      <dsp:spPr>
        <a:xfrm>
          <a:off x="2252825" y="1642088"/>
          <a:ext cx="1254757" cy="1254757"/>
        </a:xfrm>
        <a:prstGeom prst="ellipse">
          <a:avLst/>
        </a:prstGeom>
        <a:solidFill>
          <a:schemeClr val="accent6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9179FDE6-CCEA-014F-B311-B43464694DEC}">
      <dsp:nvSpPr>
        <dsp:cNvPr id="0" name=""/>
        <dsp:cNvSpPr/>
      </dsp:nvSpPr>
      <dsp:spPr>
        <a:xfrm>
          <a:off x="673398" y="2209252"/>
          <a:ext cx="1486365" cy="1045631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solidFill>
                <a:schemeClr val="accent6"/>
              </a:solidFill>
            </a:rPr>
            <a:t>L12: How successful were the </a:t>
          </a:r>
          <a:r>
            <a:rPr lang="en-GB" sz="1600" b="1" kern="1200" dirty="0">
              <a:solidFill>
                <a:schemeClr val="accent6"/>
              </a:solidFill>
            </a:rPr>
            <a:t>Oslo Accords</a:t>
          </a:r>
          <a:r>
            <a:rPr lang="en-GB" sz="1600" kern="1200" dirty="0">
              <a:solidFill>
                <a:schemeClr val="accent6"/>
              </a:solidFill>
            </a:rPr>
            <a:t>?</a:t>
          </a:r>
          <a:endParaRPr lang="en-US" sz="1600" kern="1200" dirty="0">
            <a:solidFill>
              <a:schemeClr val="accent6"/>
            </a:solidFill>
          </a:endParaRPr>
        </a:p>
      </dsp:txBody>
      <dsp:txXfrm>
        <a:off x="673398" y="2209252"/>
        <a:ext cx="1486365" cy="1045631"/>
      </dsp:txXfrm>
    </dsp:sp>
    <dsp:sp modelId="{7E2F7F28-62E6-F240-87A9-380AB61E387C}">
      <dsp:nvSpPr>
        <dsp:cNvPr id="0" name=""/>
        <dsp:cNvSpPr/>
      </dsp:nvSpPr>
      <dsp:spPr>
        <a:xfrm>
          <a:off x="2252825" y="1171758"/>
          <a:ext cx="1254757" cy="1254757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E517163D-C532-0940-BEA5-7B6AEECAA446}">
      <dsp:nvSpPr>
        <dsp:cNvPr id="0" name=""/>
        <dsp:cNvSpPr/>
      </dsp:nvSpPr>
      <dsp:spPr>
        <a:xfrm>
          <a:off x="673398" y="813720"/>
          <a:ext cx="1486365" cy="1045631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solidFill>
                <a:schemeClr val="accent4"/>
              </a:solidFill>
            </a:rPr>
            <a:t>L13: What were the </a:t>
          </a:r>
          <a:r>
            <a:rPr lang="en-GB" sz="1600" b="0" kern="1200" dirty="0">
              <a:solidFill>
                <a:schemeClr val="accent4"/>
              </a:solidFill>
            </a:rPr>
            <a:t>consequences of the </a:t>
          </a:r>
          <a:r>
            <a:rPr lang="en-GB" sz="1600" b="1" kern="1200" dirty="0">
              <a:solidFill>
                <a:schemeClr val="accent4"/>
              </a:solidFill>
            </a:rPr>
            <a:t>Second Intifada</a:t>
          </a:r>
          <a:r>
            <a:rPr lang="en-GB" sz="1600" kern="1200" dirty="0">
              <a:solidFill>
                <a:schemeClr val="accent4"/>
              </a:solidFill>
            </a:rPr>
            <a:t> for Palestine-Israel?</a:t>
          </a:r>
          <a:endParaRPr lang="en-US" sz="1600" kern="1200" dirty="0">
            <a:solidFill>
              <a:schemeClr val="accent4"/>
            </a:solidFill>
          </a:endParaRPr>
        </a:p>
      </dsp:txBody>
      <dsp:txXfrm>
        <a:off x="673398" y="813720"/>
        <a:ext cx="1486365" cy="104563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EC9E1C-6711-6F42-8FEA-9F21410C9F18}">
      <dsp:nvSpPr>
        <dsp:cNvPr id="0" name=""/>
        <dsp:cNvSpPr/>
      </dsp:nvSpPr>
      <dsp:spPr>
        <a:xfrm>
          <a:off x="402550" y="1992"/>
          <a:ext cx="3034531" cy="182071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/>
            <a:t>“The Palestine-Israel issue has been raging for centuries!” </a:t>
          </a:r>
          <a:endParaRPr lang="en-US" sz="2600" kern="1200" dirty="0"/>
        </a:p>
      </dsp:txBody>
      <dsp:txXfrm>
        <a:off x="402550" y="1992"/>
        <a:ext cx="3034531" cy="1820718"/>
      </dsp:txXfrm>
    </dsp:sp>
    <dsp:sp modelId="{20869663-6020-3F4C-A489-A854EB3E9FDF}">
      <dsp:nvSpPr>
        <dsp:cNvPr id="0" name=""/>
        <dsp:cNvSpPr/>
      </dsp:nvSpPr>
      <dsp:spPr>
        <a:xfrm>
          <a:off x="3740534" y="1992"/>
          <a:ext cx="3034531" cy="1820718"/>
        </a:xfrm>
        <a:prstGeom prst="rect">
          <a:avLst/>
        </a:prstGeom>
        <a:solidFill>
          <a:schemeClr val="accent2">
            <a:hueOff val="476947"/>
            <a:satOff val="-10882"/>
            <a:lumOff val="402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/>
            <a:t>“Palestine was an ‘empty land’ in the nineteenth century!”</a:t>
          </a:r>
          <a:endParaRPr lang="en-US" sz="2600" kern="1200" dirty="0"/>
        </a:p>
      </dsp:txBody>
      <dsp:txXfrm>
        <a:off x="3740534" y="1992"/>
        <a:ext cx="3034531" cy="1820718"/>
      </dsp:txXfrm>
    </dsp:sp>
    <dsp:sp modelId="{024AC9F6-A58A-A54F-8001-35E2A6C78670}">
      <dsp:nvSpPr>
        <dsp:cNvPr id="0" name=""/>
        <dsp:cNvSpPr/>
      </dsp:nvSpPr>
      <dsp:spPr>
        <a:xfrm>
          <a:off x="7078518" y="1992"/>
          <a:ext cx="3034531" cy="1820718"/>
        </a:xfrm>
        <a:prstGeom prst="rect">
          <a:avLst/>
        </a:prstGeom>
        <a:solidFill>
          <a:schemeClr val="accent2">
            <a:hueOff val="953895"/>
            <a:satOff val="-21764"/>
            <a:lumOff val="803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/>
            <a:t>“Zionism is just another word for Judaism!”</a:t>
          </a:r>
          <a:endParaRPr lang="en-US" sz="2600" kern="1200" dirty="0"/>
        </a:p>
      </dsp:txBody>
      <dsp:txXfrm>
        <a:off x="7078518" y="1992"/>
        <a:ext cx="3034531" cy="1820718"/>
      </dsp:txXfrm>
    </dsp:sp>
    <dsp:sp modelId="{83C59351-330B-1640-B93B-925AB87F7C6E}">
      <dsp:nvSpPr>
        <dsp:cNvPr id="0" name=""/>
        <dsp:cNvSpPr/>
      </dsp:nvSpPr>
      <dsp:spPr>
        <a:xfrm>
          <a:off x="2071542" y="2126164"/>
          <a:ext cx="3034531" cy="1820718"/>
        </a:xfrm>
        <a:prstGeom prst="rect">
          <a:avLst/>
        </a:prstGeom>
        <a:solidFill>
          <a:schemeClr val="accent2">
            <a:hueOff val="1430842"/>
            <a:satOff val="-32646"/>
            <a:lumOff val="120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/>
            <a:t>“The Palestine-Israel issue is all about religion!”</a:t>
          </a:r>
          <a:endParaRPr lang="en-US" sz="2600" kern="1200" dirty="0"/>
        </a:p>
      </dsp:txBody>
      <dsp:txXfrm>
        <a:off x="2071542" y="2126164"/>
        <a:ext cx="3034531" cy="1820718"/>
      </dsp:txXfrm>
    </dsp:sp>
    <dsp:sp modelId="{8E8022EE-A48F-B740-A577-4033165ED3EC}">
      <dsp:nvSpPr>
        <dsp:cNvPr id="0" name=""/>
        <dsp:cNvSpPr/>
      </dsp:nvSpPr>
      <dsp:spPr>
        <a:xfrm>
          <a:off x="5409526" y="2126164"/>
          <a:ext cx="3034531" cy="1820718"/>
        </a:xfrm>
        <a:prstGeom prst="rect">
          <a:avLst/>
        </a:prstGeom>
        <a:solidFill>
          <a:schemeClr val="accent2">
            <a:hueOff val="1907789"/>
            <a:satOff val="-43528"/>
            <a:lumOff val="1607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/>
            <a:t>“The Palestine-Israel issue is unique… you can’t compare it with anything else!”</a:t>
          </a:r>
          <a:endParaRPr lang="en-US" sz="2600" kern="1200" dirty="0"/>
        </a:p>
      </dsp:txBody>
      <dsp:txXfrm>
        <a:off x="5409526" y="2126164"/>
        <a:ext cx="3034531" cy="182071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EC9E1C-6711-6F42-8FEA-9F21410C9F18}">
      <dsp:nvSpPr>
        <dsp:cNvPr id="0" name=""/>
        <dsp:cNvSpPr/>
      </dsp:nvSpPr>
      <dsp:spPr>
        <a:xfrm>
          <a:off x="4020" y="433184"/>
          <a:ext cx="2176648" cy="22364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There are religious differences between most Jews and Palestinians, but the main issue is the </a:t>
          </a:r>
          <a:r>
            <a:rPr lang="en-GB" sz="2000" b="1" kern="1200" dirty="0"/>
            <a:t>land</a:t>
          </a:r>
          <a:endParaRPr lang="en-US" sz="2000" b="0" kern="1200" dirty="0"/>
        </a:p>
      </dsp:txBody>
      <dsp:txXfrm>
        <a:off x="4020" y="433184"/>
        <a:ext cx="2176648" cy="2236401"/>
      </dsp:txXfrm>
    </dsp:sp>
    <dsp:sp modelId="{20869663-6020-3F4C-A489-A854EB3E9FDF}">
      <dsp:nvSpPr>
        <dsp:cNvPr id="0" name=""/>
        <dsp:cNvSpPr/>
      </dsp:nvSpPr>
      <dsp:spPr>
        <a:xfrm>
          <a:off x="2398333" y="414893"/>
          <a:ext cx="2176648" cy="227298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We can draw </a:t>
          </a:r>
          <a:r>
            <a:rPr lang="en-US" sz="2000" b="0" kern="1200" dirty="0"/>
            <a:t>comparisons</a:t>
          </a:r>
          <a:r>
            <a:rPr lang="en-US" sz="2000" kern="1200" dirty="0"/>
            <a:t> with </a:t>
          </a:r>
          <a:r>
            <a:rPr lang="en-US" sz="2000" b="1" kern="1200" dirty="0"/>
            <a:t>apartheid</a:t>
          </a:r>
          <a:r>
            <a:rPr lang="en-US" sz="2000" kern="1200" dirty="0"/>
            <a:t> in South Africa and </a:t>
          </a:r>
          <a:r>
            <a:rPr lang="en-US" sz="2000" b="1" kern="1200" dirty="0"/>
            <a:t>ethnic cleansing </a:t>
          </a:r>
          <a:r>
            <a:rPr lang="en-US" sz="2000" kern="1200" dirty="0"/>
            <a:t>in other places</a:t>
          </a:r>
          <a:endParaRPr lang="en-US" sz="2000" b="1" kern="1200" dirty="0"/>
        </a:p>
      </dsp:txBody>
      <dsp:txXfrm>
        <a:off x="2398333" y="414893"/>
        <a:ext cx="2176648" cy="2272982"/>
      </dsp:txXfrm>
    </dsp:sp>
    <dsp:sp modelId="{024AC9F6-A58A-A54F-8001-35E2A6C78670}">
      <dsp:nvSpPr>
        <dsp:cNvPr id="0" name=""/>
        <dsp:cNvSpPr/>
      </dsp:nvSpPr>
      <dsp:spPr>
        <a:xfrm>
          <a:off x="4792645" y="402369"/>
          <a:ext cx="2176648" cy="22980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Judaism and Zionism are not the same. Judaism is an ancient religion whereas Zionism is a 19</a:t>
          </a:r>
          <a:r>
            <a:rPr lang="en-GB" sz="2000" kern="1200" baseline="30000" dirty="0"/>
            <a:t>th</a:t>
          </a:r>
          <a:r>
            <a:rPr lang="en-GB" sz="2000" kern="1200" dirty="0"/>
            <a:t> century political movement</a:t>
          </a:r>
          <a:endParaRPr lang="en-US" sz="2000" kern="1200" dirty="0"/>
        </a:p>
      </dsp:txBody>
      <dsp:txXfrm>
        <a:off x="4792645" y="402369"/>
        <a:ext cx="2176648" cy="2298031"/>
      </dsp:txXfrm>
    </dsp:sp>
    <dsp:sp modelId="{83C59351-330B-1640-B93B-925AB87F7C6E}">
      <dsp:nvSpPr>
        <dsp:cNvPr id="0" name=""/>
        <dsp:cNvSpPr/>
      </dsp:nvSpPr>
      <dsp:spPr>
        <a:xfrm>
          <a:off x="7186958" y="409134"/>
          <a:ext cx="2176648" cy="22845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In the nineteenth century, Palestine experienced </a:t>
          </a:r>
          <a:r>
            <a:rPr lang="en-GB" sz="2000" b="1" kern="1200" dirty="0"/>
            <a:t>modernisation </a:t>
          </a:r>
          <a:r>
            <a:rPr lang="en-GB" sz="2000" b="0" kern="1200" dirty="0"/>
            <a:t>and was</a:t>
          </a:r>
          <a:r>
            <a:rPr lang="en-GB" sz="2000" b="1" kern="1200" dirty="0"/>
            <a:t> flourishing</a:t>
          </a:r>
          <a:endParaRPr lang="en-US" sz="2000" kern="1200" dirty="0"/>
        </a:p>
      </dsp:txBody>
      <dsp:txXfrm>
        <a:off x="7186958" y="409134"/>
        <a:ext cx="2176648" cy="2284500"/>
      </dsp:txXfrm>
    </dsp:sp>
    <dsp:sp modelId="{8E8022EE-A48F-B740-A577-4033165ED3EC}">
      <dsp:nvSpPr>
        <dsp:cNvPr id="0" name=""/>
        <dsp:cNvSpPr/>
      </dsp:nvSpPr>
      <dsp:spPr>
        <a:xfrm>
          <a:off x="9581271" y="409134"/>
          <a:ext cx="2176648" cy="22845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The Palestine-Israel issue started with the rise of nationalism in the </a:t>
          </a:r>
          <a:r>
            <a:rPr lang="en-GB" sz="2000" b="1" kern="1200" dirty="0"/>
            <a:t>late 1800s and early 1900s, </a:t>
          </a:r>
          <a:r>
            <a:rPr lang="en-GB" sz="2000" b="0" kern="1200" dirty="0"/>
            <a:t>for example Zionism</a:t>
          </a:r>
          <a:endParaRPr lang="en-US" sz="2000" kern="1200" dirty="0"/>
        </a:p>
      </dsp:txBody>
      <dsp:txXfrm>
        <a:off x="9581271" y="409134"/>
        <a:ext cx="2176648" cy="22845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EC9E1C-6711-6F42-8FEA-9F21410C9F18}">
      <dsp:nvSpPr>
        <dsp:cNvPr id="0" name=""/>
        <dsp:cNvSpPr/>
      </dsp:nvSpPr>
      <dsp:spPr>
        <a:xfrm>
          <a:off x="3594" y="331720"/>
          <a:ext cx="1946002" cy="1167601"/>
        </a:xfrm>
        <a:prstGeom prst="rect">
          <a:avLst/>
        </a:prstGeom>
        <a:solidFill>
          <a:srgbClr val="8AB833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“The Palestine-Israel issue has been raging for centuries!” </a:t>
          </a:r>
          <a:endParaRPr lang="en-US" sz="17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3594" y="331720"/>
        <a:ext cx="1946002" cy="1167601"/>
      </dsp:txXfrm>
    </dsp:sp>
    <dsp:sp modelId="{20869663-6020-3F4C-A489-A854EB3E9FDF}">
      <dsp:nvSpPr>
        <dsp:cNvPr id="0" name=""/>
        <dsp:cNvSpPr/>
      </dsp:nvSpPr>
      <dsp:spPr>
        <a:xfrm>
          <a:off x="2144196" y="331720"/>
          <a:ext cx="1946002" cy="1167601"/>
        </a:xfrm>
        <a:prstGeom prst="rect">
          <a:avLst/>
        </a:prstGeom>
        <a:solidFill>
          <a:srgbClr val="8AB833">
            <a:hueOff val="-220674"/>
            <a:satOff val="1055"/>
            <a:lumOff val="1471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“Palestine was an ‘empty land’ in the nineteenth century!”</a:t>
          </a:r>
          <a:endParaRPr lang="en-US" sz="17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144196" y="331720"/>
        <a:ext cx="1946002" cy="1167601"/>
      </dsp:txXfrm>
    </dsp:sp>
    <dsp:sp modelId="{024AC9F6-A58A-A54F-8001-35E2A6C78670}">
      <dsp:nvSpPr>
        <dsp:cNvPr id="0" name=""/>
        <dsp:cNvSpPr/>
      </dsp:nvSpPr>
      <dsp:spPr>
        <a:xfrm>
          <a:off x="4284798" y="331720"/>
          <a:ext cx="1946002" cy="1167601"/>
        </a:xfrm>
        <a:prstGeom prst="rect">
          <a:avLst/>
        </a:prstGeom>
        <a:solidFill>
          <a:srgbClr val="8AB833">
            <a:hueOff val="-441348"/>
            <a:satOff val="2109"/>
            <a:lumOff val="2941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“Zionism is just another word for Judaism!”</a:t>
          </a:r>
          <a:endParaRPr lang="en-US" sz="17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4284798" y="331720"/>
        <a:ext cx="1946002" cy="1167601"/>
      </dsp:txXfrm>
    </dsp:sp>
    <dsp:sp modelId="{83C59351-330B-1640-B93B-925AB87F7C6E}">
      <dsp:nvSpPr>
        <dsp:cNvPr id="0" name=""/>
        <dsp:cNvSpPr/>
      </dsp:nvSpPr>
      <dsp:spPr>
        <a:xfrm>
          <a:off x="6425401" y="331720"/>
          <a:ext cx="1946002" cy="1167601"/>
        </a:xfrm>
        <a:prstGeom prst="rect">
          <a:avLst/>
        </a:prstGeom>
        <a:solidFill>
          <a:srgbClr val="8AB833">
            <a:hueOff val="-662022"/>
            <a:satOff val="3164"/>
            <a:lumOff val="4412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“The Palestine-Israel issue is all about religion!”</a:t>
          </a:r>
          <a:endParaRPr lang="en-US" sz="17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6425401" y="331720"/>
        <a:ext cx="1946002" cy="1167601"/>
      </dsp:txXfrm>
    </dsp:sp>
    <dsp:sp modelId="{8E8022EE-A48F-B740-A577-4033165ED3EC}">
      <dsp:nvSpPr>
        <dsp:cNvPr id="0" name=""/>
        <dsp:cNvSpPr/>
      </dsp:nvSpPr>
      <dsp:spPr>
        <a:xfrm>
          <a:off x="8566003" y="331720"/>
          <a:ext cx="1946002" cy="1167601"/>
        </a:xfrm>
        <a:prstGeom prst="rect">
          <a:avLst/>
        </a:prstGeom>
        <a:solidFill>
          <a:srgbClr val="8AB833">
            <a:hueOff val="-882696"/>
            <a:satOff val="4218"/>
            <a:lumOff val="5883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“The Palestine-Israel issue is unique… you can’t compare it with anything else!”</a:t>
          </a:r>
          <a:endParaRPr lang="en-US" sz="17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8566003" y="331720"/>
        <a:ext cx="1946002" cy="116760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EC9E1C-6711-6F42-8FEA-9F21410C9F18}">
      <dsp:nvSpPr>
        <dsp:cNvPr id="0" name=""/>
        <dsp:cNvSpPr/>
      </dsp:nvSpPr>
      <dsp:spPr>
        <a:xfrm>
          <a:off x="4020" y="431599"/>
          <a:ext cx="2176648" cy="22364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The Palestine-Israel issue started with the rise of nationalism in the </a:t>
          </a:r>
          <a:r>
            <a:rPr lang="en-GB" sz="2000" b="1" kern="1200" dirty="0"/>
            <a:t>late 1800s and early 1900s, </a:t>
          </a:r>
          <a:r>
            <a:rPr lang="en-GB" sz="2000" b="0" kern="1200" dirty="0"/>
            <a:t>for example Zionism</a:t>
          </a:r>
          <a:endParaRPr lang="en-US" sz="2000" b="0" kern="1200" dirty="0"/>
        </a:p>
      </dsp:txBody>
      <dsp:txXfrm>
        <a:off x="4020" y="431599"/>
        <a:ext cx="2176648" cy="2236401"/>
      </dsp:txXfrm>
    </dsp:sp>
    <dsp:sp modelId="{20869663-6020-3F4C-A489-A854EB3E9FDF}">
      <dsp:nvSpPr>
        <dsp:cNvPr id="0" name=""/>
        <dsp:cNvSpPr/>
      </dsp:nvSpPr>
      <dsp:spPr>
        <a:xfrm>
          <a:off x="2398333" y="413308"/>
          <a:ext cx="2176648" cy="227298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In the nineteenth century, Palestine experienced </a:t>
          </a:r>
          <a:r>
            <a:rPr lang="en-GB" sz="2000" b="1" kern="1200" dirty="0"/>
            <a:t>modernisation </a:t>
          </a:r>
          <a:r>
            <a:rPr lang="en-GB" sz="2000" kern="1200" dirty="0"/>
            <a:t>and was</a:t>
          </a:r>
          <a:r>
            <a:rPr lang="en-GB" sz="2000" b="1" kern="1200" dirty="0"/>
            <a:t> flourishing</a:t>
          </a:r>
          <a:endParaRPr lang="en-US" sz="2000" b="1" kern="1200" dirty="0"/>
        </a:p>
      </dsp:txBody>
      <dsp:txXfrm>
        <a:off x="2398333" y="413308"/>
        <a:ext cx="2176648" cy="2272982"/>
      </dsp:txXfrm>
    </dsp:sp>
    <dsp:sp modelId="{024AC9F6-A58A-A54F-8001-35E2A6C78670}">
      <dsp:nvSpPr>
        <dsp:cNvPr id="0" name=""/>
        <dsp:cNvSpPr/>
      </dsp:nvSpPr>
      <dsp:spPr>
        <a:xfrm>
          <a:off x="4792645" y="400784"/>
          <a:ext cx="2176648" cy="22980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Judaism and Zionism are not the same. Judaism is an ancient religion whereas Zionism is a 19</a:t>
          </a:r>
          <a:r>
            <a:rPr lang="en-GB" sz="2000" kern="1200" baseline="30000" dirty="0"/>
            <a:t>th</a:t>
          </a:r>
          <a:r>
            <a:rPr lang="en-GB" sz="2000" kern="1200" dirty="0"/>
            <a:t> century political movement</a:t>
          </a:r>
          <a:endParaRPr lang="en-US" sz="2000" kern="1200" dirty="0"/>
        </a:p>
      </dsp:txBody>
      <dsp:txXfrm>
        <a:off x="4792645" y="400784"/>
        <a:ext cx="2176648" cy="2298031"/>
      </dsp:txXfrm>
    </dsp:sp>
    <dsp:sp modelId="{83C59351-330B-1640-B93B-925AB87F7C6E}">
      <dsp:nvSpPr>
        <dsp:cNvPr id="0" name=""/>
        <dsp:cNvSpPr/>
      </dsp:nvSpPr>
      <dsp:spPr>
        <a:xfrm>
          <a:off x="7186958" y="407549"/>
          <a:ext cx="2176648" cy="22845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There are religious differences between most Jews and Palestinians, but the main issue is the </a:t>
          </a:r>
          <a:r>
            <a:rPr lang="en-GB" sz="2000" b="1" kern="1200" dirty="0"/>
            <a:t>land</a:t>
          </a:r>
          <a:endParaRPr lang="en-US" sz="2000" kern="1200" dirty="0"/>
        </a:p>
      </dsp:txBody>
      <dsp:txXfrm>
        <a:off x="7186958" y="407549"/>
        <a:ext cx="2176648" cy="2284500"/>
      </dsp:txXfrm>
    </dsp:sp>
    <dsp:sp modelId="{8E8022EE-A48F-B740-A577-4033165ED3EC}">
      <dsp:nvSpPr>
        <dsp:cNvPr id="0" name=""/>
        <dsp:cNvSpPr/>
      </dsp:nvSpPr>
      <dsp:spPr>
        <a:xfrm>
          <a:off x="9581271" y="407549"/>
          <a:ext cx="2176648" cy="22845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We can draw </a:t>
          </a:r>
          <a:r>
            <a:rPr lang="en-US" sz="2000" b="0" kern="1200" dirty="0"/>
            <a:t>comparisons</a:t>
          </a:r>
          <a:r>
            <a:rPr lang="en-US" sz="2000" kern="1200" dirty="0"/>
            <a:t> with </a:t>
          </a:r>
          <a:r>
            <a:rPr lang="en-US" sz="2000" b="1" kern="1200" dirty="0"/>
            <a:t>apartheid</a:t>
          </a:r>
          <a:r>
            <a:rPr lang="en-US" sz="2000" kern="1200" dirty="0"/>
            <a:t> in South Africa and </a:t>
          </a:r>
          <a:r>
            <a:rPr lang="en-US" sz="2000" b="1" kern="1200" dirty="0"/>
            <a:t>ethnic cleansing </a:t>
          </a:r>
          <a:r>
            <a:rPr lang="en-US" sz="2000" kern="1200" dirty="0"/>
            <a:t>in other places</a:t>
          </a:r>
        </a:p>
      </dsp:txBody>
      <dsp:txXfrm>
        <a:off x="9581271" y="407549"/>
        <a:ext cx="2176648" cy="228450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EC9E1C-6711-6F42-8FEA-9F21410C9F18}">
      <dsp:nvSpPr>
        <dsp:cNvPr id="0" name=""/>
        <dsp:cNvSpPr/>
      </dsp:nvSpPr>
      <dsp:spPr>
        <a:xfrm>
          <a:off x="3594" y="331720"/>
          <a:ext cx="1946002" cy="1167601"/>
        </a:xfrm>
        <a:prstGeom prst="rect">
          <a:avLst/>
        </a:prstGeom>
        <a:solidFill>
          <a:srgbClr val="8AB833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“The Palestine-Israel issue has been raging for centuries!” </a:t>
          </a:r>
          <a:endParaRPr lang="en-US" sz="17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3594" y="331720"/>
        <a:ext cx="1946002" cy="1167601"/>
      </dsp:txXfrm>
    </dsp:sp>
    <dsp:sp modelId="{20869663-6020-3F4C-A489-A854EB3E9FDF}">
      <dsp:nvSpPr>
        <dsp:cNvPr id="0" name=""/>
        <dsp:cNvSpPr/>
      </dsp:nvSpPr>
      <dsp:spPr>
        <a:xfrm>
          <a:off x="2144196" y="331720"/>
          <a:ext cx="1946002" cy="1167601"/>
        </a:xfrm>
        <a:prstGeom prst="rect">
          <a:avLst/>
        </a:prstGeom>
        <a:solidFill>
          <a:srgbClr val="8AB833">
            <a:hueOff val="-220674"/>
            <a:satOff val="1055"/>
            <a:lumOff val="1471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“Palestine was an ‘empty land’ in the nineteenth century!”</a:t>
          </a:r>
          <a:endParaRPr lang="en-US" sz="17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144196" y="331720"/>
        <a:ext cx="1946002" cy="1167601"/>
      </dsp:txXfrm>
    </dsp:sp>
    <dsp:sp modelId="{024AC9F6-A58A-A54F-8001-35E2A6C78670}">
      <dsp:nvSpPr>
        <dsp:cNvPr id="0" name=""/>
        <dsp:cNvSpPr/>
      </dsp:nvSpPr>
      <dsp:spPr>
        <a:xfrm>
          <a:off x="4284798" y="331720"/>
          <a:ext cx="1946002" cy="1167601"/>
        </a:xfrm>
        <a:prstGeom prst="rect">
          <a:avLst/>
        </a:prstGeom>
        <a:solidFill>
          <a:srgbClr val="8AB833">
            <a:hueOff val="-441348"/>
            <a:satOff val="2109"/>
            <a:lumOff val="2941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“Zionism is just another word for Judaism!”</a:t>
          </a:r>
          <a:endParaRPr lang="en-US" sz="17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4284798" y="331720"/>
        <a:ext cx="1946002" cy="1167601"/>
      </dsp:txXfrm>
    </dsp:sp>
    <dsp:sp modelId="{83C59351-330B-1640-B93B-925AB87F7C6E}">
      <dsp:nvSpPr>
        <dsp:cNvPr id="0" name=""/>
        <dsp:cNvSpPr/>
      </dsp:nvSpPr>
      <dsp:spPr>
        <a:xfrm>
          <a:off x="6425401" y="331720"/>
          <a:ext cx="1946002" cy="1167601"/>
        </a:xfrm>
        <a:prstGeom prst="rect">
          <a:avLst/>
        </a:prstGeom>
        <a:solidFill>
          <a:srgbClr val="8AB833">
            <a:hueOff val="-662022"/>
            <a:satOff val="3164"/>
            <a:lumOff val="4412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“The Palestine-Israel issue is all about religion!”</a:t>
          </a:r>
          <a:endParaRPr lang="en-US" sz="17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6425401" y="331720"/>
        <a:ext cx="1946002" cy="1167601"/>
      </dsp:txXfrm>
    </dsp:sp>
    <dsp:sp modelId="{8E8022EE-A48F-B740-A577-4033165ED3EC}">
      <dsp:nvSpPr>
        <dsp:cNvPr id="0" name=""/>
        <dsp:cNvSpPr/>
      </dsp:nvSpPr>
      <dsp:spPr>
        <a:xfrm>
          <a:off x="8566003" y="331720"/>
          <a:ext cx="1946002" cy="1167601"/>
        </a:xfrm>
        <a:prstGeom prst="rect">
          <a:avLst/>
        </a:prstGeom>
        <a:solidFill>
          <a:srgbClr val="8AB833">
            <a:hueOff val="-882696"/>
            <a:satOff val="4218"/>
            <a:lumOff val="5883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“The Palestine-Israel issue is unique… you can’t compare it with anything else!”</a:t>
          </a:r>
          <a:endParaRPr lang="en-US" sz="17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8566003" y="331720"/>
        <a:ext cx="1946002" cy="11676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43849-EF1A-C34A-94B0-A0F53D7E17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EEE099-9542-D045-90E3-45A3500435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B1485D-E708-A144-84A6-6B0C8F41D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8F8DB-DA00-B741-9DA9-084A1389CBD8}" type="datetimeFigureOut">
              <a:rPr lang="en-GB" smtClean="0"/>
              <a:t>18/02/2022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8AB213-983C-174D-9648-17DDCFC5E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71F5A3-9653-C840-8A30-FF96D546F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D36F2-6896-3649-BBB5-61CD673839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4979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B6783-B7A7-7F45-8B7A-D7D30A519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EBBDAB-5FAE-834F-A903-2A99855157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C76912-F889-FE48-B36F-F1F48DFBF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8F8DB-DA00-B741-9DA9-084A1389CBD8}" type="datetimeFigureOut">
              <a:rPr lang="en-GB" smtClean="0"/>
              <a:t>18/02/2022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2909CB-FBDB-C145-A8BB-5678F0EDA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380DC7-5EE0-124A-8757-80FE4C612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D36F2-6896-3649-BBB5-61CD673839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2656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EB8A1E-599D-1449-B51D-2C452284FB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EFDBC2-7C74-434D-8084-678ADE6D08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BAFEFC-C1A7-784F-91DE-26C8E39C1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8F8DB-DA00-B741-9DA9-084A1389CBD8}" type="datetimeFigureOut">
              <a:rPr lang="en-GB" smtClean="0"/>
              <a:t>18/02/2022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2C2250-4E7C-B747-B993-1FB0F9B6C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EEE392-A33B-5449-8357-F161E6D6C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D36F2-6896-3649-BBB5-61CD673839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54039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D8AD7-D690-AF4F-B7CC-FFA89A1BAD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32FB78-9E86-F542-9937-94D3384750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F8A9F-A74B-6D41-8ACB-269D27520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F8DE2-55F2-FA4D-8F90-8266BB137C5F}" type="datetimeFigureOut">
              <a:rPr lang="en-GB" smtClean="0"/>
              <a:t>18/02/2022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DD4619-BC98-8B43-A387-34B1EA9A4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CB288A-8116-B84A-BDBB-46425EAEC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B526A-59CB-C545-B9B5-AC2453D7E1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57318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C6D20-E8AB-944E-A21F-B31457DDC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D5AEFD-6E78-DE41-82E9-45CDCA347C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29A872-2D71-6041-B5D5-B7E0A371F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F8DE2-55F2-FA4D-8F90-8266BB137C5F}" type="datetimeFigureOut">
              <a:rPr lang="en-GB" smtClean="0"/>
              <a:t>18/02/2022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F3C6A4-4022-D34B-96EB-CF89EA539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16A77A-F991-774B-B904-F56C02E0C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B526A-59CB-C545-B9B5-AC2453D7E1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20943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DB3EC-6D51-7341-8AF6-4BAA1F093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6B3F50-C89B-5446-B10A-60F4E3FFDF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256420-ACFC-284E-B60E-C4B224082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F8DE2-55F2-FA4D-8F90-8266BB137C5F}" type="datetimeFigureOut">
              <a:rPr lang="en-GB" smtClean="0"/>
              <a:t>18/02/2022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9AF5CB-E5BA-4D48-9265-B53DFBA08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83758F-F3B3-644D-88BA-2EFC1B72A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B526A-59CB-C545-B9B5-AC2453D7E1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48604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14EDF-ED55-474F-AF47-3E4FE41C6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1D0BF-5FC7-7F46-B4D6-CAF56AD131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5B4F48-C354-694D-95AD-16026D3970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BB063E-BFD2-C547-BD8D-7C5690852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F8DE2-55F2-FA4D-8F90-8266BB137C5F}" type="datetimeFigureOut">
              <a:rPr lang="en-GB" smtClean="0"/>
              <a:t>18/02/2022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C73D33-EBE6-BA4F-9BEE-BCCA67FC3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AF1950-12C9-3942-8A28-D1C9BBEE9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B526A-59CB-C545-B9B5-AC2453D7E1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47372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30D46-8CA7-5744-9FF0-292B25CE3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C020A6-BB1C-2B4F-88FD-EB4D91F371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71020-1744-E54F-AAEB-D7D6F2897F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B7F85E-5FD1-4A4C-8E02-9D43DCE77F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C56EB-9295-C64F-A4B5-8241E30C5B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5E95EF-180F-A24B-AF91-A37681AF2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F8DE2-55F2-FA4D-8F90-8266BB137C5F}" type="datetimeFigureOut">
              <a:rPr lang="en-GB" smtClean="0"/>
              <a:t>18/02/2022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D5AE2A-AD2C-444E-BB5F-101153BC2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F044DC-AF88-0F42-A676-1950B94B5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B526A-59CB-C545-B9B5-AC2453D7E1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61882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6FDE6-CDFA-1E40-8391-040FD5D83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189265-DD40-1C4D-95CC-B8DE666B9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F8DE2-55F2-FA4D-8F90-8266BB137C5F}" type="datetimeFigureOut">
              <a:rPr lang="en-GB" smtClean="0"/>
              <a:t>18/02/2022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31EFB1-2356-8A4A-BB75-DF3E1D53E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8A6C29-3D35-9244-8868-0B2F070C1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B526A-59CB-C545-B9B5-AC2453D7E1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23069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4EA109-8733-9E48-8EB2-22A1D86FC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F8DE2-55F2-FA4D-8F90-8266BB137C5F}" type="datetimeFigureOut">
              <a:rPr lang="en-GB" smtClean="0"/>
              <a:t>18/02/2022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7D2318-B647-1840-8308-04CE01F92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0D4C41-D890-E94D-8427-53D3AB4B1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B526A-59CB-C545-B9B5-AC2453D7E1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93578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0C8E6-6F69-144D-80BD-3F8CADD83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688F77-A2B6-F543-9471-21862BC570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42D7FE-69E3-564A-ADC5-A6329634FD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366084-E598-7A42-B8CA-F88C925F1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F8DE2-55F2-FA4D-8F90-8266BB137C5F}" type="datetimeFigureOut">
              <a:rPr lang="en-GB" smtClean="0"/>
              <a:t>18/02/2022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0C60BD-AAA2-3A4C-9A89-968AA9797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7B17BF-4199-054B-B034-BA3DCE375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B526A-59CB-C545-B9B5-AC2453D7E1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1977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90CEB-14D6-0A40-A416-0FF44B1EF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310F63-0EE3-BF4D-9AD6-3618F0C1A7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E5D459-6A9F-1A4A-8E92-85C5587B5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8F8DB-DA00-B741-9DA9-084A1389CBD8}" type="datetimeFigureOut">
              <a:rPr lang="en-GB" smtClean="0"/>
              <a:t>18/02/2022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01529D-CD25-EA40-B6F5-215FB1AF7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384BFF-AD86-3F45-8AF3-EB7A15C82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D36F2-6896-3649-BBB5-61CD673839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23345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27306-7936-F34A-A8DF-1963B49A4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42CB2B-ADF2-4B40-9BAD-B7D7CB1B56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9BC075-A4EE-6D48-B271-29A8628545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A51FB2-5697-D24C-B10E-EEEDF84F1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F8DE2-55F2-FA4D-8F90-8266BB137C5F}" type="datetimeFigureOut">
              <a:rPr lang="en-GB" smtClean="0"/>
              <a:t>18/02/2022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3B0B11-E391-274D-96C9-458363EA4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509603-9B6F-1947-86CE-C705F87AA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B526A-59CB-C545-B9B5-AC2453D7E1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82517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07194-BADB-D740-A2D0-D056D722B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763BEC-54B0-7B47-B909-4BB5D8A14A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1BB95B-407B-034B-8452-7E019EEF1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F8DE2-55F2-FA4D-8F90-8266BB137C5F}" type="datetimeFigureOut">
              <a:rPr lang="en-GB" smtClean="0"/>
              <a:t>18/02/2022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C97DD8-B70A-3944-A807-6B9667D29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C15D3F-15D3-3246-BA9C-515C6B0DF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B526A-59CB-C545-B9B5-AC2453D7E1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77481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8CF6EA-798B-3F49-B12E-C90119C869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89B825-259B-124C-B9B9-F1E46534D7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3108A6-8716-EC40-AEC3-1E97E92F7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F8DE2-55F2-FA4D-8F90-8266BB137C5F}" type="datetimeFigureOut">
              <a:rPr lang="en-GB" smtClean="0"/>
              <a:t>18/02/2022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38A909-6F8C-204F-92DC-31DAB1FF9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5EE8C6-6498-4545-8E23-1B9F26174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B526A-59CB-C545-B9B5-AC2453D7E1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98744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8795D-0D20-4C49-BE12-FDA5D63249BF}" type="datetimeFigureOut">
              <a:rPr lang="en-GB" smtClean="0"/>
              <a:t>18/02/2022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72B3-DE42-2C4A-ADA7-5B2379D7EC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29738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8795D-0D20-4C49-BE12-FDA5D63249BF}" type="datetimeFigureOut">
              <a:rPr lang="en-GB" smtClean="0"/>
              <a:t>18/02/2022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72B3-DE42-2C4A-ADA7-5B2379D7EC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40008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8795D-0D20-4C49-BE12-FDA5D63249BF}" type="datetimeFigureOut">
              <a:rPr lang="en-GB" smtClean="0"/>
              <a:t>18/02/2022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72B3-DE42-2C4A-ADA7-5B2379D7EC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46491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8795D-0D20-4C49-BE12-FDA5D63249BF}" type="datetimeFigureOut">
              <a:rPr lang="en-GB" smtClean="0"/>
              <a:t>18/02/2022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72B3-DE42-2C4A-ADA7-5B2379D7EC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08604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8795D-0D20-4C49-BE12-FDA5D63249BF}" type="datetimeFigureOut">
              <a:rPr lang="en-GB" smtClean="0"/>
              <a:t>18/02/2022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72B3-DE42-2C4A-ADA7-5B2379D7EC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89904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8795D-0D20-4C49-BE12-FDA5D63249BF}" type="datetimeFigureOut">
              <a:rPr lang="en-GB" smtClean="0"/>
              <a:t>18/02/2022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72B3-DE42-2C4A-ADA7-5B2379D7EC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64218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8795D-0D20-4C49-BE12-FDA5D63249BF}" type="datetimeFigureOut">
              <a:rPr lang="en-GB" smtClean="0"/>
              <a:t>18/02/2022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72B3-DE42-2C4A-ADA7-5B2379D7EC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7355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20951-8C79-F64C-9E1B-660AA1523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DC71C8-ED64-4347-9D6B-78EF342BD3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0CCE55-2839-844C-8B98-FB2A61886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8F8DB-DA00-B741-9DA9-084A1389CBD8}" type="datetimeFigureOut">
              <a:rPr lang="en-GB" smtClean="0"/>
              <a:t>18/02/2022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60DF6B-8A12-164E-A06A-B043B2B10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0696F5-F5B5-504E-8734-1425D0224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D36F2-6896-3649-BBB5-61CD673839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30208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8795D-0D20-4C49-BE12-FDA5D63249BF}" type="datetimeFigureOut">
              <a:rPr lang="en-GB" smtClean="0"/>
              <a:t>18/02/2022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72B3-DE42-2C4A-ADA7-5B2379D7EC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57572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8795D-0D20-4C49-BE12-FDA5D63249BF}" type="datetimeFigureOut">
              <a:rPr lang="en-GB" smtClean="0"/>
              <a:t>18/02/2022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72B3-DE42-2C4A-ADA7-5B2379D7EC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96282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8795D-0D20-4C49-BE12-FDA5D63249BF}" type="datetimeFigureOut">
              <a:rPr lang="en-GB" smtClean="0"/>
              <a:t>18/02/2022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72B3-DE42-2C4A-ADA7-5B2379D7EC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49629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8795D-0D20-4C49-BE12-FDA5D63249BF}" type="datetimeFigureOut">
              <a:rPr lang="en-GB" smtClean="0"/>
              <a:t>18/02/2022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72B3-DE42-2C4A-ADA7-5B2379D7EC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96457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8795D-0D20-4C49-BE12-FDA5D63249BF}" type="datetimeFigureOut">
              <a:rPr lang="en-GB" smtClean="0"/>
              <a:t>18/02/2022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72B3-DE42-2C4A-ADA7-5B2379D7EC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19967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8795D-0D20-4C49-BE12-FDA5D63249BF}" type="datetimeFigureOut">
              <a:rPr lang="en-GB" smtClean="0"/>
              <a:t>18/02/2022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72B3-DE42-2C4A-ADA7-5B2379D7EC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45854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8795D-0D20-4C49-BE12-FDA5D63249BF}" type="datetimeFigureOut">
              <a:rPr lang="en-GB" smtClean="0"/>
              <a:t>18/02/2022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72B3-DE42-2C4A-ADA7-5B2379D7EC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61878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8795D-0D20-4C49-BE12-FDA5D63249BF}" type="datetimeFigureOut">
              <a:rPr lang="en-GB" smtClean="0"/>
              <a:t>18/02/2022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72B3-DE42-2C4A-ADA7-5B2379D7EC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36774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8795D-0D20-4C49-BE12-FDA5D63249BF}" type="datetimeFigureOut">
              <a:rPr lang="en-GB" smtClean="0"/>
              <a:t>18/02/2022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72B3-DE42-2C4A-ADA7-5B2379D7EC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42813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8795D-0D20-4C49-BE12-FDA5D63249BF}" type="datetimeFigureOut">
              <a:rPr lang="en-GB" smtClean="0"/>
              <a:t>18/02/2022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72B3-DE42-2C4A-ADA7-5B2379D7EC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3955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EDB4A-8E0D-5C48-AD5E-4DF443833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58A2EE-32FA-5047-9616-B9ED1CAE00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F37A8C-01D4-424D-BFA4-DEE1866112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1D3099-D46B-5F43-B338-D8EE565DD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8F8DB-DA00-B741-9DA9-084A1389CBD8}" type="datetimeFigureOut">
              <a:rPr lang="en-GB" smtClean="0"/>
              <a:t>18/02/2022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2162C0-FC03-F04D-9412-B8E379994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C71881-B776-9749-9594-39F8AF7B0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D36F2-6896-3649-BBB5-61CD673839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47120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8795D-0D20-4C49-BE12-FDA5D63249BF}" type="datetimeFigureOut">
              <a:rPr lang="en-GB" smtClean="0"/>
              <a:t>18/02/2022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72B3-DE42-2C4A-ADA7-5B2379D7EC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95487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8795D-0D20-4C49-BE12-FDA5D63249BF}" type="datetimeFigureOut">
              <a:rPr lang="en-GB" smtClean="0"/>
              <a:t>18/02/2022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72B3-DE42-2C4A-ADA7-5B2379D7EC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0671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8795D-0D20-4C49-BE12-FDA5D63249BF}" type="datetimeFigureOut">
              <a:rPr lang="en-GB" smtClean="0"/>
              <a:t>18/02/2022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72B3-DE42-2C4A-ADA7-5B2379D7EC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69176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8795D-0D20-4C49-BE12-FDA5D63249BF}" type="datetimeFigureOut">
              <a:rPr lang="en-GB" smtClean="0"/>
              <a:t>18/02/2022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72B3-DE42-2C4A-ADA7-5B2379D7EC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69151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8795D-0D20-4C49-BE12-FDA5D63249BF}" type="datetimeFigureOut">
              <a:rPr lang="en-GB" smtClean="0"/>
              <a:t>18/02/2022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72B3-DE42-2C4A-ADA7-5B2379D7EC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74933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D8AD7-D690-AF4F-B7CC-FFA89A1BAD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32FB78-9E86-F542-9937-94D3384750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F8A9F-A74B-6D41-8ACB-269D27520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F8DE2-55F2-FA4D-8F90-8266BB137C5F}" type="datetimeFigureOut">
              <a:rPr lang="en-GB" smtClean="0"/>
              <a:t>18/02/2022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DD4619-BC98-8B43-A387-34B1EA9A4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CB288A-8116-B84A-BDBB-46425EAEC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B526A-59CB-C545-B9B5-AC2453D7E1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04306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C6D20-E8AB-944E-A21F-B31457DDC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D5AEFD-6E78-DE41-82E9-45CDCA347C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29A872-2D71-6041-B5D5-B7E0A371F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F8DE2-55F2-FA4D-8F90-8266BB137C5F}" type="datetimeFigureOut">
              <a:rPr lang="en-GB" smtClean="0"/>
              <a:t>18/02/2022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F3C6A4-4022-D34B-96EB-CF89EA539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16A77A-F991-774B-B904-F56C02E0C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B526A-59CB-C545-B9B5-AC2453D7E1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22701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DB3EC-6D51-7341-8AF6-4BAA1F093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6B3F50-C89B-5446-B10A-60F4E3FFDF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256420-ACFC-284E-B60E-C4B224082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F8DE2-55F2-FA4D-8F90-8266BB137C5F}" type="datetimeFigureOut">
              <a:rPr lang="en-GB" smtClean="0"/>
              <a:t>18/02/2022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9AF5CB-E5BA-4D48-9265-B53DFBA08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83758F-F3B3-644D-88BA-2EFC1B72A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B526A-59CB-C545-B9B5-AC2453D7E1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75630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14EDF-ED55-474F-AF47-3E4FE41C6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1D0BF-5FC7-7F46-B4D6-CAF56AD131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5B4F48-C354-694D-95AD-16026D3970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BB063E-BFD2-C547-BD8D-7C5690852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F8DE2-55F2-FA4D-8F90-8266BB137C5F}" type="datetimeFigureOut">
              <a:rPr lang="en-GB" smtClean="0"/>
              <a:t>18/02/2022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C73D33-EBE6-BA4F-9BEE-BCCA67FC3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AF1950-12C9-3942-8A28-D1C9BBEE9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B526A-59CB-C545-B9B5-AC2453D7E1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64943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30D46-8CA7-5744-9FF0-292B25CE3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C020A6-BB1C-2B4F-88FD-EB4D91F371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71020-1744-E54F-AAEB-D7D6F2897F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B7F85E-5FD1-4A4C-8E02-9D43DCE77F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C56EB-9295-C64F-A4B5-8241E30C5B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5E95EF-180F-A24B-AF91-A37681AF2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F8DE2-55F2-FA4D-8F90-8266BB137C5F}" type="datetimeFigureOut">
              <a:rPr lang="en-GB" smtClean="0"/>
              <a:t>18/02/2022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D5AE2A-AD2C-444E-BB5F-101153BC2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F044DC-AF88-0F42-A676-1950B94B5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B526A-59CB-C545-B9B5-AC2453D7E1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6037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528EA-3126-2446-A95B-A6BFD2DA8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5E218C-DAB1-0848-9A3D-0591FD1EE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53BA37-585A-9640-993E-3903A10588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9EE8C9-0966-C545-985C-D8BC7CB1DF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8360A6-82A1-3C43-A347-20420129F8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C4127D-4A93-3844-BCB1-D0D28E85F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8F8DB-DA00-B741-9DA9-084A1389CBD8}" type="datetimeFigureOut">
              <a:rPr lang="en-GB" smtClean="0"/>
              <a:t>18/02/2022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E12D92-9F4C-8640-BCFD-5F411EE28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1B81AC-B5EC-9B49-BAC1-A1D98DF51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D36F2-6896-3649-BBB5-61CD673839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63119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6FDE6-CDFA-1E40-8391-040FD5D83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189265-DD40-1C4D-95CC-B8DE666B9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F8DE2-55F2-FA4D-8F90-8266BB137C5F}" type="datetimeFigureOut">
              <a:rPr lang="en-GB" smtClean="0"/>
              <a:t>18/02/2022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31EFB1-2356-8A4A-BB75-DF3E1D53E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8A6C29-3D35-9244-8868-0B2F070C1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B526A-59CB-C545-B9B5-AC2453D7E1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69983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4EA109-8733-9E48-8EB2-22A1D86FC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F8DE2-55F2-FA4D-8F90-8266BB137C5F}" type="datetimeFigureOut">
              <a:rPr lang="en-GB" smtClean="0"/>
              <a:t>18/02/2022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7D2318-B647-1840-8308-04CE01F92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0D4C41-D890-E94D-8427-53D3AB4B1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B526A-59CB-C545-B9B5-AC2453D7E1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5047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0C8E6-6F69-144D-80BD-3F8CADD83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688F77-A2B6-F543-9471-21862BC570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42D7FE-69E3-564A-ADC5-A6329634FD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366084-E598-7A42-B8CA-F88C925F1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F8DE2-55F2-FA4D-8F90-8266BB137C5F}" type="datetimeFigureOut">
              <a:rPr lang="en-GB" smtClean="0"/>
              <a:t>18/02/2022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0C60BD-AAA2-3A4C-9A89-968AA9797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7B17BF-4199-054B-B034-BA3DCE375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B526A-59CB-C545-B9B5-AC2453D7E1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614237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27306-7936-F34A-A8DF-1963B49A4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42CB2B-ADF2-4B40-9BAD-B7D7CB1B56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9BC075-A4EE-6D48-B271-29A8628545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A51FB2-5697-D24C-B10E-EEEDF84F1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F8DE2-55F2-FA4D-8F90-8266BB137C5F}" type="datetimeFigureOut">
              <a:rPr lang="en-GB" smtClean="0"/>
              <a:t>18/02/2022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3B0B11-E391-274D-96C9-458363EA4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509603-9B6F-1947-86CE-C705F87AA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B526A-59CB-C545-B9B5-AC2453D7E1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73914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07194-BADB-D740-A2D0-D056D722B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763BEC-54B0-7B47-B909-4BB5D8A14A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1BB95B-407B-034B-8452-7E019EEF1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F8DE2-55F2-FA4D-8F90-8266BB137C5F}" type="datetimeFigureOut">
              <a:rPr lang="en-GB" smtClean="0"/>
              <a:t>18/02/2022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C97DD8-B70A-3944-A807-6B9667D29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C15D3F-15D3-3246-BA9C-515C6B0DF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B526A-59CB-C545-B9B5-AC2453D7E1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633749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8CF6EA-798B-3F49-B12E-C90119C869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89B825-259B-124C-B9B9-F1E46534D7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3108A6-8716-EC40-AEC3-1E97E92F7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F8DE2-55F2-FA4D-8F90-8266BB137C5F}" type="datetimeFigureOut">
              <a:rPr lang="en-GB" smtClean="0"/>
              <a:t>18/02/2022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38A909-6F8C-204F-92DC-31DAB1FF9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5EE8C6-6498-4545-8E23-1B9F26174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B526A-59CB-C545-B9B5-AC2453D7E1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06550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7722B-5B5C-8C48-B474-FF1CEA9B54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375869-DD2A-054F-878D-03E9F12C21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2FED32-8DA2-6A4F-8D5A-7560B049A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15DF4-EBD5-9B44-AFC5-7EE0F953AA9B}" type="datetimeFigureOut">
              <a:rPr lang="en-GB" smtClean="0"/>
              <a:t>18/02/2022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79EB80-2A77-1049-BC51-3CF4CE108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6E584F-72D8-B542-A9F4-EC6E65003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BA467-65C8-4D4B-8FA6-9B98F4D501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883594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6AD70-5759-2142-96BC-A75D160B9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0F7D54-8F8B-1247-A934-AA782F1170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96E676-4A16-B846-8D6F-2EB6CB581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15DF4-EBD5-9B44-AFC5-7EE0F953AA9B}" type="datetimeFigureOut">
              <a:rPr lang="en-GB" smtClean="0"/>
              <a:t>18/02/2022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212B0A-1710-764A-83EE-EE40742E4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9A2DA0-C91C-9943-B467-51704DA0A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BA467-65C8-4D4B-8FA6-9B98F4D501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325266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CBEFD-844D-D041-816A-E75563A27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2E4DB9-6E60-5D48-A47E-B7DEE12A73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C01A07-3015-E24F-B184-BC4B595CB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15DF4-EBD5-9B44-AFC5-7EE0F953AA9B}" type="datetimeFigureOut">
              <a:rPr lang="en-GB" smtClean="0"/>
              <a:t>18/02/2022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C6A095-4DB3-1E44-B77B-680F9F47B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8DD60C-E0D8-2348-B168-A1868A39B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BA467-65C8-4D4B-8FA6-9B98F4D501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789912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FDF7E-84F1-584C-988B-133568E73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9FDBC-C90C-2340-9293-DB4C01524F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08A6AD-287F-344B-84D8-6B6FA94139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067B8E-94FF-F24F-B7B8-6569EE84F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15DF4-EBD5-9B44-AFC5-7EE0F953AA9B}" type="datetimeFigureOut">
              <a:rPr lang="en-GB" smtClean="0"/>
              <a:t>18/02/2022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32E679-6006-EA4E-85EE-A728DA6BA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2235BD-F883-314D-922B-D8AB5E87A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BA467-65C8-4D4B-8FA6-9B98F4D501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0791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F5500-1373-C14F-A783-DF12B6C97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7C1CE5-C810-2049-9984-55E3FE5A0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8F8DB-DA00-B741-9DA9-084A1389CBD8}" type="datetimeFigureOut">
              <a:rPr lang="en-GB" smtClean="0"/>
              <a:t>18/02/2022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D9637F-09DB-6147-B530-268BADA85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2F613E-734E-7D42-988C-C146F5CAA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D36F2-6896-3649-BBB5-61CD673839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34450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97881-C843-AD4B-86C7-B8A2A236D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51433C-90DF-5A43-9E55-A0154A8C2E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9B0D58-0B77-1341-9E02-413DA23192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55E46B-F33A-A645-AC41-0F886465D4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D55848-D13F-A942-BEE5-29ABF5ACA1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365E01-C0B1-FB45-9256-5DDFF85EC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15DF4-EBD5-9B44-AFC5-7EE0F953AA9B}" type="datetimeFigureOut">
              <a:rPr lang="en-GB" smtClean="0"/>
              <a:t>18/02/2022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3ECF71-9853-0644-8327-B18E5FAA2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59E7302-7183-3440-A973-86A75C8E1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BA467-65C8-4D4B-8FA6-9B98F4D501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985666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FE2B2-7EB9-634B-9E5C-D4FB073F7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C39599-5669-0B46-BAD0-4CD9067A1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15DF4-EBD5-9B44-AFC5-7EE0F953AA9B}" type="datetimeFigureOut">
              <a:rPr lang="en-GB" smtClean="0"/>
              <a:t>18/02/2022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647848-57B0-B841-88D3-8C1E5C276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054C79-C784-8A41-8B33-13E7778A3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BA467-65C8-4D4B-8FA6-9B98F4D501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98816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936B9F-1A9D-1B47-865C-4B822C580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15DF4-EBD5-9B44-AFC5-7EE0F953AA9B}" type="datetimeFigureOut">
              <a:rPr lang="en-GB" smtClean="0"/>
              <a:t>18/02/2022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B1F678-D983-5B46-93C2-3AE4DD0F4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603B2B-A894-0A44-8350-5A8256CAC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BA467-65C8-4D4B-8FA6-9B98F4D501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429552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1EE7-5D32-E24A-AF13-4365604DC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5FB4E0-D58C-FE42-A34A-B4C7A3861E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F74E46-9B28-0D4F-8E39-98BC7C1E0E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92F1DD-0C04-C442-96C6-9FE9B5902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15DF4-EBD5-9B44-AFC5-7EE0F953AA9B}" type="datetimeFigureOut">
              <a:rPr lang="en-GB" smtClean="0"/>
              <a:t>18/02/2022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C7BDF2-37EE-354C-8814-D3FC097B2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91D021-0B38-1043-A3B1-ADC3A185E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BA467-65C8-4D4B-8FA6-9B98F4D501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162558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4E7E5-9D98-4D4B-A4D2-0929AEF1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161B2F-DACC-934D-8079-B489387372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647936-95E0-D240-9211-5A0C15A8B1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4E9981-8E28-FD40-B958-1A9AA7D05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15DF4-EBD5-9B44-AFC5-7EE0F953AA9B}" type="datetimeFigureOut">
              <a:rPr lang="en-GB" smtClean="0"/>
              <a:t>18/02/2022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D1F8B4-BCB0-FB46-BC0E-8992B93A1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29D011-7FA6-F24A-B9C3-48ED01DA2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BA467-65C8-4D4B-8FA6-9B98F4D501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531770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9C411-C193-F943-AFA0-F9F5A7739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7033F7-0F00-F84E-958A-4421DCFDB2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14E73B-C56C-2342-A37D-69EB64472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15DF4-EBD5-9B44-AFC5-7EE0F953AA9B}" type="datetimeFigureOut">
              <a:rPr lang="en-GB" smtClean="0"/>
              <a:t>18/02/2022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43DB17-7292-B14A-BC85-D4059F1A7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1510A9-8C4F-4D47-B833-53329DE4D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BA467-65C8-4D4B-8FA6-9B98F4D501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66278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AB8EE5-023F-EA46-854D-C086AC8B3B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D5F72F-3A78-D84A-AB78-53C5BD4061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3458A3-66B6-354F-837F-8B5AA8C54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15DF4-EBD5-9B44-AFC5-7EE0F953AA9B}" type="datetimeFigureOut">
              <a:rPr lang="en-GB" smtClean="0"/>
              <a:t>18/02/2022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6FC954-5F16-5340-BE24-974711FDD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9C69D8-5665-5648-BF50-FBF5C1A59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BA467-65C8-4D4B-8FA6-9B98F4D501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3957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675825-3010-3547-9E1A-B6F1986A2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8F8DB-DA00-B741-9DA9-084A1389CBD8}" type="datetimeFigureOut">
              <a:rPr lang="en-GB" smtClean="0"/>
              <a:t>18/02/2022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F7BA6D-6D6D-554B-AAEB-058461748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E7F039-45C5-0844-8953-E47E9F5C0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D36F2-6896-3649-BBB5-61CD673839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7226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CFDF5-F03C-B94C-BF2B-92AB5E81D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5017C8-AD32-7149-BEBD-9761BBF00D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89DA7C-170A-164B-81CC-9CB6A39B43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0CA98B-5B75-8D4A-AC04-DAE5760C0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8F8DB-DA00-B741-9DA9-084A1389CBD8}" type="datetimeFigureOut">
              <a:rPr lang="en-GB" smtClean="0"/>
              <a:t>18/02/2022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BAA66D-E1C8-9643-B794-F79FF1AF2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E73D8E-5F49-284D-9637-C785800B7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D36F2-6896-3649-BBB5-61CD673839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1915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AFA2A-F48F-3B42-9FD0-319E73A47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6948A2-EF77-5142-A9C1-39D5F27E3D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5CC256-C897-9A49-AB5E-3BF5ED8D51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DC198B-EF7A-324F-909C-C051BD843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8F8DB-DA00-B741-9DA9-084A1389CBD8}" type="datetimeFigureOut">
              <a:rPr lang="en-GB" smtClean="0"/>
              <a:t>18/02/2022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D93367-3061-A942-A929-EAAA5F063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AEBFE9-589F-CF4F-BE06-F84104BD2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D36F2-6896-3649-BBB5-61CD673839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0315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C10902-0004-BE4C-857A-28C23F850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13F772-4B81-3A4C-89A7-9888336178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A6AF94-6D27-0B48-AC49-AA87FCF5C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78F8DB-DA00-B741-9DA9-084A1389CBD8}" type="datetimeFigureOut">
              <a:rPr lang="en-GB" smtClean="0"/>
              <a:t>18/02/2022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3CD9A2-439A-7547-8230-53A918246C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53AB12-5E2E-844E-9D67-FB78ED18D9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5D36F2-6896-3649-BBB5-61CD673839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4203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422813-3A9A-5546-9AD9-7FD71B3F2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5B89A9-94CC-C04A-A141-4CC193493C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56D5B5-E832-1240-8479-45A85A99F6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BF8DE2-55F2-FA4D-8F90-8266BB137C5F}" type="datetimeFigureOut">
              <a:rPr lang="en-GB" smtClean="0"/>
              <a:t>18/02/2022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AB4B5C-F202-684C-977E-623226F713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FA7694-7FC0-2541-9121-D2F1F056BF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DB526A-59CB-C545-B9B5-AC2453D7E1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6677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38795D-0D20-4C49-BE12-FDA5D63249BF}" type="datetimeFigureOut">
              <a:rPr lang="en-GB" smtClean="0"/>
              <a:t>18/02/2022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6872B3-DE42-2C4A-ADA7-5B2379D7EC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962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38795D-0D20-4C49-BE12-FDA5D63249BF}" type="datetimeFigureOut">
              <a:rPr lang="en-GB" smtClean="0"/>
              <a:t>18/02/2022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6872B3-DE42-2C4A-ADA7-5B2379D7EC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4038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422813-3A9A-5546-9AD9-7FD71B3F2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5B89A9-94CC-C04A-A141-4CC193493C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56D5B5-E832-1240-8479-45A85A99F6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BF8DE2-55F2-FA4D-8F90-8266BB137C5F}" type="datetimeFigureOut">
              <a:rPr lang="en-GB" smtClean="0"/>
              <a:t>18/02/2022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AB4B5C-F202-684C-977E-623226F713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FA7694-7FC0-2541-9121-D2F1F056BF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DB526A-59CB-C545-B9B5-AC2453D7E1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8715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C8F326-F7D8-A345-BB29-C94B96AC8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7C65C5-A537-E24B-A465-429644EC9A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4169CF-15D5-DF45-9214-01A85B6231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715DF4-EBD5-9B44-AFC5-7EE0F953AA9B}" type="datetimeFigureOut">
              <a:rPr lang="en-GB" smtClean="0"/>
              <a:t>18/02/2022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246ADB-101F-B44E-BC4E-6BBC461392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A71DF1-9254-BB4A-947C-0A0AF5725D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9BA467-65C8-4D4B-8FA6-9B98F4D501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1644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41.jpeg"/><Relationship Id="rId3" Type="http://schemas.openxmlformats.org/officeDocument/2006/relationships/image" Target="../media/image32.jpeg"/><Relationship Id="rId7" Type="http://schemas.openxmlformats.org/officeDocument/2006/relationships/image" Target="https://www.thetimes.co.uk/imageserver/image/%2Fmethode%2Ftimes%2Fprodmigration%2Fweb%2Fbin%2Fc2195f49-ccff-314d-8dd9-a6921d534735.jpg?crop=1500%2C1000%2C0%2C0&amp;resize=1180" TargetMode="External"/><Relationship Id="rId12" Type="http://schemas.openxmlformats.org/officeDocument/2006/relationships/image" Target="../media/image40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5.jpeg"/><Relationship Id="rId11" Type="http://schemas.openxmlformats.org/officeDocument/2006/relationships/image" Target="../media/image39.png"/><Relationship Id="rId5" Type="http://schemas.openxmlformats.org/officeDocument/2006/relationships/image" Target="../media/image34.png"/><Relationship Id="rId10" Type="http://schemas.openxmlformats.org/officeDocument/2006/relationships/image" Target="../media/image38.jpeg"/><Relationship Id="rId4" Type="http://schemas.openxmlformats.org/officeDocument/2006/relationships/image" Target="../media/image33.jpeg"/><Relationship Id="rId9" Type="http://schemas.openxmlformats.org/officeDocument/2006/relationships/image" Target="../media/image37.jpeg"/><Relationship Id="rId14" Type="http://schemas.openxmlformats.org/officeDocument/2006/relationships/image" Target="../media/image42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41.jpeg"/><Relationship Id="rId18" Type="http://schemas.openxmlformats.org/officeDocument/2006/relationships/diagramColors" Target="../diagrams/colors3.xml"/><Relationship Id="rId3" Type="http://schemas.openxmlformats.org/officeDocument/2006/relationships/image" Target="../media/image32.jpeg"/><Relationship Id="rId7" Type="http://schemas.openxmlformats.org/officeDocument/2006/relationships/image" Target="https://www.thetimes.co.uk/imageserver/image/%2Fmethode%2Ftimes%2Fprodmigration%2Fweb%2Fbin%2Fc2195f49-ccff-314d-8dd9-a6921d534735.jpg?crop=1500%2C1000%2C0%2C0&amp;resize=1180" TargetMode="External"/><Relationship Id="rId12" Type="http://schemas.openxmlformats.org/officeDocument/2006/relationships/image" Target="../media/image40.svg"/><Relationship Id="rId17" Type="http://schemas.openxmlformats.org/officeDocument/2006/relationships/diagramQuickStyle" Target="../diagrams/quickStyle3.xml"/><Relationship Id="rId2" Type="http://schemas.openxmlformats.org/officeDocument/2006/relationships/image" Target="../media/image31.png"/><Relationship Id="rId16" Type="http://schemas.openxmlformats.org/officeDocument/2006/relationships/diagramLayout" Target="../diagrams/layout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5.jpeg"/><Relationship Id="rId11" Type="http://schemas.openxmlformats.org/officeDocument/2006/relationships/image" Target="../media/image39.png"/><Relationship Id="rId5" Type="http://schemas.openxmlformats.org/officeDocument/2006/relationships/image" Target="../media/image34.png"/><Relationship Id="rId15" Type="http://schemas.openxmlformats.org/officeDocument/2006/relationships/diagramData" Target="../diagrams/data3.xml"/><Relationship Id="rId10" Type="http://schemas.openxmlformats.org/officeDocument/2006/relationships/image" Target="../media/image38.jpeg"/><Relationship Id="rId19" Type="http://schemas.microsoft.com/office/2007/relationships/diagramDrawing" Target="../diagrams/drawing3.xml"/><Relationship Id="rId4" Type="http://schemas.openxmlformats.org/officeDocument/2006/relationships/image" Target="../media/image33.jpeg"/><Relationship Id="rId9" Type="http://schemas.openxmlformats.org/officeDocument/2006/relationships/image" Target="../media/image37.jpeg"/><Relationship Id="rId14" Type="http://schemas.openxmlformats.org/officeDocument/2006/relationships/image" Target="../media/image42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2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5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57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3" Type="http://schemas.openxmlformats.org/officeDocument/2006/relationships/diagramLayout" Target="../diagrams/layout7.xml"/><Relationship Id="rId7" Type="http://schemas.openxmlformats.org/officeDocument/2006/relationships/diagramData" Target="../diagrams/data8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57.xml"/><Relationship Id="rId6" Type="http://schemas.microsoft.com/office/2007/relationships/diagramDrawing" Target="../diagrams/drawing7.xml"/><Relationship Id="rId11" Type="http://schemas.microsoft.com/office/2007/relationships/diagramDrawing" Target="../diagrams/drawing8.xml"/><Relationship Id="rId5" Type="http://schemas.openxmlformats.org/officeDocument/2006/relationships/diagramColors" Target="../diagrams/colors7.xml"/><Relationship Id="rId10" Type="http://schemas.openxmlformats.org/officeDocument/2006/relationships/diagramColors" Target="../diagrams/colors8.xml"/><Relationship Id="rId4" Type="http://schemas.openxmlformats.org/officeDocument/2006/relationships/diagramQuickStyle" Target="../diagrams/quickStyle7.xml"/><Relationship Id="rId9" Type="http://schemas.openxmlformats.org/officeDocument/2006/relationships/diagramQuickStyle" Target="../diagrams/quickStyle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41.jpeg"/><Relationship Id="rId3" Type="http://schemas.openxmlformats.org/officeDocument/2006/relationships/image" Target="https://collection.nam.ac.uk/images/960/135000-135999/135352.jpg" TargetMode="External"/><Relationship Id="rId7" Type="http://schemas.openxmlformats.org/officeDocument/2006/relationships/image" Target="../media/image14.jpeg"/><Relationship Id="rId12" Type="http://schemas.openxmlformats.org/officeDocument/2006/relationships/image" Target="../media/image7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29.jpeg"/><Relationship Id="rId5" Type="http://schemas.openxmlformats.org/officeDocument/2006/relationships/image" Target="https://www.thetimes.co.uk/imageserver/image/%2Fmethode%2Ftimes%2Fprodmigration%2Fweb%2Fbin%2Fc2195f49-ccff-314d-8dd9-a6921d534735.jpg?crop=1500%2C1000%2C0%2C0&amp;resize=1180" TargetMode="External"/><Relationship Id="rId10" Type="http://schemas.openxmlformats.org/officeDocument/2006/relationships/image" Target="../media/image32.jpeg"/><Relationship Id="rId4" Type="http://schemas.openxmlformats.org/officeDocument/2006/relationships/image" Target="../media/image35.jpeg"/><Relationship Id="rId9" Type="http://schemas.openxmlformats.org/officeDocument/2006/relationships/image" Target="../media/image1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18" Type="http://schemas.microsoft.com/office/2007/relationships/diagramDrawing" Target="../diagrams/drawing1.xml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17" Type="http://schemas.openxmlformats.org/officeDocument/2006/relationships/diagramColors" Target="../diagrams/colors1.xml"/><Relationship Id="rId2" Type="http://schemas.openxmlformats.org/officeDocument/2006/relationships/image" Target="../media/image3.jpeg"/><Relationship Id="rId16" Type="http://schemas.openxmlformats.org/officeDocument/2006/relationships/diagramQuickStyle" Target="../diagrams/quickStyl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5" Type="http://schemas.openxmlformats.org/officeDocument/2006/relationships/diagramLayout" Target="../diagrams/layout1.xml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jpeg"/><Relationship Id="rId18" Type="http://schemas.openxmlformats.org/officeDocument/2006/relationships/image" Target="../media/image29.jpeg"/><Relationship Id="rId3" Type="http://schemas.openxmlformats.org/officeDocument/2006/relationships/image" Target="../media/image16.png"/><Relationship Id="rId7" Type="http://schemas.openxmlformats.org/officeDocument/2006/relationships/image" Target="../media/image19.jpeg"/><Relationship Id="rId12" Type="http://schemas.openxmlformats.org/officeDocument/2006/relationships/image" Target="../media/image24.png"/><Relationship Id="rId17" Type="http://schemas.openxmlformats.org/officeDocument/2006/relationships/image" Target="../media/image28.jpeg"/><Relationship Id="rId2" Type="http://schemas.openxmlformats.org/officeDocument/2006/relationships/image" Target="../media/image15.jpe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https://c8.alamy.com/comp/KJX92G/theodor-herzl-addressing-the-first-or-second-zionist-congress-in-basel-KJX92G.jpg" TargetMode="External"/><Relationship Id="rId15" Type="http://schemas.openxmlformats.org/officeDocument/2006/relationships/image" Target="../media/image26.jpeg"/><Relationship Id="rId10" Type="http://schemas.openxmlformats.org/officeDocument/2006/relationships/image" Target="../media/image22.png"/><Relationship Id="rId19" Type="http://schemas.openxmlformats.org/officeDocument/2006/relationships/image" Target="../media/image30.png"/><Relationship Id="rId4" Type="http://schemas.openxmlformats.org/officeDocument/2006/relationships/image" Target="../media/image17.jpeg"/><Relationship Id="rId9" Type="http://schemas.openxmlformats.org/officeDocument/2006/relationships/image" Target="../media/image21.png"/><Relationship Id="rId14" Type="http://schemas.openxmlformats.org/officeDocument/2006/relationships/image" Target="https://collection.nam.ac.uk/images/960/135000-135999/135352.jpg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jpeg"/><Relationship Id="rId18" Type="http://schemas.openxmlformats.org/officeDocument/2006/relationships/image" Target="../media/image29.jpeg"/><Relationship Id="rId3" Type="http://schemas.openxmlformats.org/officeDocument/2006/relationships/image" Target="../media/image16.png"/><Relationship Id="rId21" Type="http://schemas.openxmlformats.org/officeDocument/2006/relationships/diagramLayout" Target="../diagrams/layout2.xml"/><Relationship Id="rId7" Type="http://schemas.openxmlformats.org/officeDocument/2006/relationships/image" Target="../media/image19.jpeg"/><Relationship Id="rId12" Type="http://schemas.openxmlformats.org/officeDocument/2006/relationships/image" Target="../media/image24.png"/><Relationship Id="rId17" Type="http://schemas.openxmlformats.org/officeDocument/2006/relationships/image" Target="../media/image28.jpeg"/><Relationship Id="rId2" Type="http://schemas.openxmlformats.org/officeDocument/2006/relationships/image" Target="../media/image15.jpeg"/><Relationship Id="rId16" Type="http://schemas.openxmlformats.org/officeDocument/2006/relationships/image" Target="../media/image27.png"/><Relationship Id="rId20" Type="http://schemas.openxmlformats.org/officeDocument/2006/relationships/diagramData" Target="../diagrams/data2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24" Type="http://schemas.microsoft.com/office/2007/relationships/diagramDrawing" Target="../diagrams/drawing2.xml"/><Relationship Id="rId5" Type="http://schemas.openxmlformats.org/officeDocument/2006/relationships/image" Target="https://c8.alamy.com/comp/KJX92G/theodor-herzl-addressing-the-first-or-second-zionist-congress-in-basel-KJX92G.jpg" TargetMode="External"/><Relationship Id="rId15" Type="http://schemas.openxmlformats.org/officeDocument/2006/relationships/image" Target="../media/image26.jpeg"/><Relationship Id="rId23" Type="http://schemas.openxmlformats.org/officeDocument/2006/relationships/diagramColors" Target="../diagrams/colors2.xml"/><Relationship Id="rId10" Type="http://schemas.openxmlformats.org/officeDocument/2006/relationships/image" Target="../media/image22.png"/><Relationship Id="rId19" Type="http://schemas.openxmlformats.org/officeDocument/2006/relationships/image" Target="../media/image30.png"/><Relationship Id="rId4" Type="http://schemas.openxmlformats.org/officeDocument/2006/relationships/image" Target="../media/image17.jpeg"/><Relationship Id="rId9" Type="http://schemas.openxmlformats.org/officeDocument/2006/relationships/image" Target="../media/image21.png"/><Relationship Id="rId14" Type="http://schemas.openxmlformats.org/officeDocument/2006/relationships/image" Target="https://collection.nam.ac.uk/images/960/135000-135999/135352.jpg" TargetMode="External"/><Relationship Id="rId22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9" name="Rectangle 84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2465A7-1965-F54F-91BC-CF9786F1A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b="1" dirty="0"/>
              <a:t>What should be done about the situation in Palestine-Israel?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925AAB-971D-9D4E-8CB2-70054AED18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0339" y="4636008"/>
            <a:ext cx="3734014" cy="157276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3600" dirty="0"/>
              <a:t>Lesson 20</a:t>
            </a:r>
          </a:p>
        </p:txBody>
      </p:sp>
      <p:sp>
        <p:nvSpPr>
          <p:cNvPr id="90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EXPLAINER: Why is Gaza almost always mired in conflict? | AP News">
            <a:extLst>
              <a:ext uri="{FF2B5EF4-FFF2-40B4-BE49-F238E27FC236}">
                <a16:creationId xmlns:a16="http://schemas.microsoft.com/office/drawing/2014/main" id="{3ADD4054-317F-E549-84AA-19AC8B8F10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15799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lasses on top of a book">
            <a:extLst>
              <a:ext uri="{FF2B5EF4-FFF2-40B4-BE49-F238E27FC236}">
                <a16:creationId xmlns:a16="http://schemas.microsoft.com/office/drawing/2014/main" id="{A89AD852-AC40-4CAE-B59D-DFC70F27E2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3A6CFF-EE5B-464E-A623-F09E20194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00" y="1446463"/>
            <a:ext cx="10261600" cy="356486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11500" dirty="0">
                <a:ln w="22225">
                  <a:solidFill>
                    <a:schemeClr val="tx1"/>
                  </a:solidFill>
                  <a:miter lim="800000"/>
                </a:ln>
                <a:noFill/>
              </a:rPr>
              <a:t>Chapter Two Recap</a:t>
            </a:r>
          </a:p>
        </p:txBody>
      </p:sp>
    </p:spTree>
    <p:extLst>
      <p:ext uri="{BB962C8B-B14F-4D97-AF65-F5344CB8AC3E}">
        <p14:creationId xmlns:p14="http://schemas.microsoft.com/office/powerpoint/2010/main" val="11100862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Jadaliyya - George Habash: A Profile From the Archives">
            <a:extLst>
              <a:ext uri="{FF2B5EF4-FFF2-40B4-BE49-F238E27FC236}">
                <a16:creationId xmlns:a16="http://schemas.microsoft.com/office/drawing/2014/main" id="{EFEDEF69-87B9-8246-B752-F521CB44A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42265">
            <a:off x="-171166" y="2699218"/>
            <a:ext cx="3404021" cy="227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B66ACDBF-30BB-4941-806F-F1BC266ECC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542" y="17809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077ABCA9-D209-794C-9D21-041D42451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21054713">
            <a:off x="-715872" y="-286074"/>
            <a:ext cx="4382915" cy="332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palestinian journeys | emergency refugee camp, east jordan: june 1967">
            <a:extLst>
              <a:ext uri="{FF2B5EF4-FFF2-40B4-BE49-F238E27FC236}">
                <a16:creationId xmlns:a16="http://schemas.microsoft.com/office/drawing/2014/main" id="{52D6496C-C779-CF4B-BE19-5EFAFA2CF9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043848">
            <a:off x="2489634" y="-382004"/>
            <a:ext cx="4114506" cy="4619613"/>
          </a:xfrm>
          <a:custGeom>
            <a:avLst/>
            <a:gdLst/>
            <a:ahLst/>
            <a:cxnLst/>
            <a:rect l="l" t="t" r="r" b="b"/>
            <a:pathLst>
              <a:path w="6108161" h="6858000">
                <a:moveTo>
                  <a:pt x="0" y="0"/>
                </a:moveTo>
                <a:lnTo>
                  <a:pt x="2058355" y="0"/>
                </a:lnTo>
                <a:lnTo>
                  <a:pt x="3299791" y="0"/>
                </a:lnTo>
                <a:lnTo>
                  <a:pt x="6076880" y="0"/>
                </a:lnTo>
                <a:lnTo>
                  <a:pt x="6078171" y="10931"/>
                </a:lnTo>
                <a:cubicBezTo>
                  <a:pt x="6093300" y="94836"/>
                  <a:pt x="6090630" y="179884"/>
                  <a:pt x="6094698" y="264297"/>
                </a:cubicBezTo>
                <a:cubicBezTo>
                  <a:pt x="6099656" y="367652"/>
                  <a:pt x="6093427" y="471135"/>
                  <a:pt x="6091266" y="574617"/>
                </a:cubicBezTo>
                <a:cubicBezTo>
                  <a:pt x="6089359" y="662717"/>
                  <a:pt x="6080587" y="750690"/>
                  <a:pt x="6083384" y="838916"/>
                </a:cubicBezTo>
                <a:cubicBezTo>
                  <a:pt x="6083384" y="841968"/>
                  <a:pt x="6083384" y="845019"/>
                  <a:pt x="6083384" y="848070"/>
                </a:cubicBezTo>
                <a:cubicBezTo>
                  <a:pt x="6075375" y="945068"/>
                  <a:pt x="6075375" y="1042576"/>
                  <a:pt x="6083384" y="1139574"/>
                </a:cubicBezTo>
                <a:cubicBezTo>
                  <a:pt x="6085964" y="1179950"/>
                  <a:pt x="6085240" y="1220466"/>
                  <a:pt x="6081223" y="1260728"/>
                </a:cubicBezTo>
                <a:cubicBezTo>
                  <a:pt x="6077409" y="1311960"/>
                  <a:pt x="6065204" y="1364083"/>
                  <a:pt x="6073976" y="1414934"/>
                </a:cubicBezTo>
                <a:cubicBezTo>
                  <a:pt x="6079722" y="1456784"/>
                  <a:pt x="6082913" y="1498940"/>
                  <a:pt x="6083511" y="1541172"/>
                </a:cubicBezTo>
                <a:cubicBezTo>
                  <a:pt x="6087833" y="1635755"/>
                  <a:pt x="6083638" y="1730847"/>
                  <a:pt x="6082112" y="1825685"/>
                </a:cubicBezTo>
                <a:cubicBezTo>
                  <a:pt x="6080205" y="1936286"/>
                  <a:pt x="6083002" y="2046634"/>
                  <a:pt x="6074103" y="2157235"/>
                </a:cubicBezTo>
                <a:cubicBezTo>
                  <a:pt x="6069145" y="2246581"/>
                  <a:pt x="6069145" y="2336130"/>
                  <a:pt x="6074103" y="2425476"/>
                </a:cubicBezTo>
                <a:cubicBezTo>
                  <a:pt x="6076519" y="2507473"/>
                  <a:pt x="6088850" y="2588454"/>
                  <a:pt x="6086816" y="2671214"/>
                </a:cubicBezTo>
                <a:cubicBezTo>
                  <a:pt x="6084401" y="2767832"/>
                  <a:pt x="6072959" y="2863940"/>
                  <a:pt x="6076519" y="2960685"/>
                </a:cubicBezTo>
                <a:cubicBezTo>
                  <a:pt x="6078171" y="3006832"/>
                  <a:pt x="6078299" y="3052980"/>
                  <a:pt x="6079316" y="3099127"/>
                </a:cubicBezTo>
                <a:cubicBezTo>
                  <a:pt x="6080333" y="3154682"/>
                  <a:pt x="6090376" y="3210110"/>
                  <a:pt x="6084782" y="3265665"/>
                </a:cubicBezTo>
                <a:cubicBezTo>
                  <a:pt x="6075502" y="3358087"/>
                  <a:pt x="6051475" y="3448857"/>
                  <a:pt x="6066476" y="3543567"/>
                </a:cubicBezTo>
                <a:cubicBezTo>
                  <a:pt x="6074739" y="3595690"/>
                  <a:pt x="6084146" y="3647940"/>
                  <a:pt x="6088850" y="3700571"/>
                </a:cubicBezTo>
                <a:cubicBezTo>
                  <a:pt x="6093045" y="3747608"/>
                  <a:pt x="6103724" y="3795408"/>
                  <a:pt x="6095588" y="3842191"/>
                </a:cubicBezTo>
                <a:cubicBezTo>
                  <a:pt x="6088723" y="3882237"/>
                  <a:pt x="6092410" y="3922282"/>
                  <a:pt x="6087070" y="3962327"/>
                </a:cubicBezTo>
                <a:cubicBezTo>
                  <a:pt x="6080078" y="4014831"/>
                  <a:pt x="6076265" y="4068352"/>
                  <a:pt x="6071052" y="4121111"/>
                </a:cubicBezTo>
                <a:cubicBezTo>
                  <a:pt x="6066221" y="4169038"/>
                  <a:pt x="6062662" y="4216838"/>
                  <a:pt x="6075375" y="4261841"/>
                </a:cubicBezTo>
                <a:cubicBezTo>
                  <a:pt x="6106394" y="4375112"/>
                  <a:pt x="6089359" y="4487748"/>
                  <a:pt x="6077663" y="4600257"/>
                </a:cubicBezTo>
                <a:cubicBezTo>
                  <a:pt x="6071942" y="4655049"/>
                  <a:pt x="6063552" y="4712765"/>
                  <a:pt x="6076265" y="4762853"/>
                </a:cubicBezTo>
                <a:cubicBezTo>
                  <a:pt x="6099783" y="4851716"/>
                  <a:pt x="6081350" y="4936764"/>
                  <a:pt x="6071179" y="5021432"/>
                </a:cubicBezTo>
                <a:cubicBezTo>
                  <a:pt x="6061009" y="5106099"/>
                  <a:pt x="6058594" y="5189495"/>
                  <a:pt x="6076392" y="5272637"/>
                </a:cubicBezTo>
                <a:cubicBezTo>
                  <a:pt x="6088850" y="5331116"/>
                  <a:pt x="6088850" y="5390612"/>
                  <a:pt x="6090376" y="5449600"/>
                </a:cubicBezTo>
                <a:cubicBezTo>
                  <a:pt x="6091266" y="5486339"/>
                  <a:pt x="6077663" y="5523842"/>
                  <a:pt x="6068637" y="5560582"/>
                </a:cubicBezTo>
                <a:cubicBezTo>
                  <a:pt x="6052364" y="5626943"/>
                  <a:pt x="6046517" y="5694321"/>
                  <a:pt x="6068637" y="5759029"/>
                </a:cubicBezTo>
                <a:cubicBezTo>
                  <a:pt x="6099148" y="5848655"/>
                  <a:pt x="6116691" y="5938407"/>
                  <a:pt x="6103978" y="6033117"/>
                </a:cubicBezTo>
                <a:cubicBezTo>
                  <a:pt x="6096732" y="6091724"/>
                  <a:pt x="6094952" y="6151347"/>
                  <a:pt x="6084019" y="6209190"/>
                </a:cubicBezTo>
                <a:cubicBezTo>
                  <a:pt x="6065713" y="6304790"/>
                  <a:pt x="6072196" y="6399882"/>
                  <a:pt x="6086816" y="6494211"/>
                </a:cubicBezTo>
                <a:cubicBezTo>
                  <a:pt x="6096897" y="6573081"/>
                  <a:pt x="6097965" y="6652829"/>
                  <a:pt x="6089994" y="6731941"/>
                </a:cubicBezTo>
                <a:lnTo>
                  <a:pt x="6081268" y="6858000"/>
                </a:lnTo>
                <a:lnTo>
                  <a:pt x="3299791" y="6858000"/>
                </a:lnTo>
                <a:lnTo>
                  <a:pt x="2058355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A picture containing text, monitor, screenshot, screen&#10;&#10;Description automatically generated">
            <a:extLst>
              <a:ext uri="{FF2B5EF4-FFF2-40B4-BE49-F238E27FC236}">
                <a16:creationId xmlns:a16="http://schemas.microsoft.com/office/drawing/2014/main" id="{39F4FD56-E38B-BC49-8B75-A37AFE8D993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4805">
            <a:off x="9855629" y="2397147"/>
            <a:ext cx="2640408" cy="4658812"/>
          </a:xfrm>
          <a:prstGeom prst="rect">
            <a:avLst/>
          </a:prstGeom>
        </p:spPr>
      </p:pic>
      <p:pic>
        <p:nvPicPr>
          <p:cNvPr id="25" name="Picture 7" descr="Palestinians begin work on exhumation of Yasser Arafat | The Times">
            <a:extLst>
              <a:ext uri="{FF2B5EF4-FFF2-40B4-BE49-F238E27FC236}">
                <a16:creationId xmlns:a16="http://schemas.microsoft.com/office/drawing/2014/main" id="{60A09CCB-EABC-9A4D-8800-DF0E6E1B8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403938">
            <a:off x="5126992" y="-274208"/>
            <a:ext cx="4245203" cy="2823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Remembering Mahmoud Darwish: &amp;quot;Exile is So Strong Within Me, I May Bring it  to the Land&amp;quot; | Institute for Palestine Studies">
            <a:extLst>
              <a:ext uri="{FF2B5EF4-FFF2-40B4-BE49-F238E27FC236}">
                <a16:creationId xmlns:a16="http://schemas.microsoft.com/office/drawing/2014/main" id="{56F5B8F9-38BC-644F-A396-FA7C20EBB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50845">
            <a:off x="-387451" y="4653212"/>
            <a:ext cx="2232957" cy="2290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Olympics: Munich victims honoured for first time at opening ceremony - BBC  News">
            <a:extLst>
              <a:ext uri="{FF2B5EF4-FFF2-40B4-BE49-F238E27FC236}">
                <a16:creationId xmlns:a16="http://schemas.microsoft.com/office/drawing/2014/main" id="{BFD1734F-076C-1846-B040-F5DDF64DB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7654" y="2237798"/>
            <a:ext cx="3575117" cy="2011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B2F612E1-8476-FE44-8730-ADE79BFD1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63757">
            <a:off x="1422698" y="4288839"/>
            <a:ext cx="3002488" cy="273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Graphic 29" descr="Volcano with solid fill">
            <a:extLst>
              <a:ext uri="{FF2B5EF4-FFF2-40B4-BE49-F238E27FC236}">
                <a16:creationId xmlns:a16="http://schemas.microsoft.com/office/drawing/2014/main" id="{B7DACEF5-4904-7445-9761-037C054795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867152" y="3826401"/>
            <a:ext cx="1266108" cy="1266108"/>
          </a:xfrm>
          <a:prstGeom prst="rect">
            <a:avLst/>
          </a:prstGeom>
        </p:spPr>
      </p:pic>
      <p:pic>
        <p:nvPicPr>
          <p:cNvPr id="31" name="Picture 6" descr="The Oslo Accords 25 years on | Middle East Institute">
            <a:extLst>
              <a:ext uri="{FF2B5EF4-FFF2-40B4-BE49-F238E27FC236}">
                <a16:creationId xmlns:a16="http://schemas.microsoft.com/office/drawing/2014/main" id="{A6B28416-481E-044B-BB99-CDB1E1F00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06057">
            <a:off x="4226005" y="3707883"/>
            <a:ext cx="5859060" cy="332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BBC News | In Depth | World | Israel and the Palestinians">
            <a:extLst>
              <a:ext uri="{FF2B5EF4-FFF2-40B4-BE49-F238E27FC236}">
                <a16:creationId xmlns:a16="http://schemas.microsoft.com/office/drawing/2014/main" id="{EF0F0D98-C67E-7A46-9BB3-EA89F65CB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015484">
            <a:off x="8975704" y="-276978"/>
            <a:ext cx="3450333" cy="345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F1B0455A-EE57-E146-ADB4-E20A89BBD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496" y="196786"/>
            <a:ext cx="11412496" cy="57221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GB" sz="3200" dirty="0">
                <a:solidFill>
                  <a:schemeClr val="accent2"/>
                </a:solidFill>
              </a:rPr>
              <a:t>What did we cover in Chapter 2? </a:t>
            </a:r>
          </a:p>
        </p:txBody>
      </p:sp>
    </p:spTree>
    <p:extLst>
      <p:ext uri="{BB962C8B-B14F-4D97-AF65-F5344CB8AC3E}">
        <p14:creationId xmlns:p14="http://schemas.microsoft.com/office/powerpoint/2010/main" val="32133957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Jadaliyya - George Habash: A Profile From the Archives">
            <a:extLst>
              <a:ext uri="{FF2B5EF4-FFF2-40B4-BE49-F238E27FC236}">
                <a16:creationId xmlns:a16="http://schemas.microsoft.com/office/drawing/2014/main" id="{EFEDEF69-87B9-8246-B752-F521CB44A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42265">
            <a:off x="-171166" y="2699218"/>
            <a:ext cx="3404021" cy="227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B66ACDBF-30BB-4941-806F-F1BC266ECC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542" y="17809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077ABCA9-D209-794C-9D21-041D42451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21054713">
            <a:off x="-715872" y="-286074"/>
            <a:ext cx="4382915" cy="332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palestinian journeys | emergency refugee camp, east jordan: june 1967">
            <a:extLst>
              <a:ext uri="{FF2B5EF4-FFF2-40B4-BE49-F238E27FC236}">
                <a16:creationId xmlns:a16="http://schemas.microsoft.com/office/drawing/2014/main" id="{52D6496C-C779-CF4B-BE19-5EFAFA2CF9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043848">
            <a:off x="2489634" y="-382004"/>
            <a:ext cx="4114506" cy="4619613"/>
          </a:xfrm>
          <a:custGeom>
            <a:avLst/>
            <a:gdLst/>
            <a:ahLst/>
            <a:cxnLst/>
            <a:rect l="l" t="t" r="r" b="b"/>
            <a:pathLst>
              <a:path w="6108161" h="6858000">
                <a:moveTo>
                  <a:pt x="0" y="0"/>
                </a:moveTo>
                <a:lnTo>
                  <a:pt x="2058355" y="0"/>
                </a:lnTo>
                <a:lnTo>
                  <a:pt x="3299791" y="0"/>
                </a:lnTo>
                <a:lnTo>
                  <a:pt x="6076880" y="0"/>
                </a:lnTo>
                <a:lnTo>
                  <a:pt x="6078171" y="10931"/>
                </a:lnTo>
                <a:cubicBezTo>
                  <a:pt x="6093300" y="94836"/>
                  <a:pt x="6090630" y="179884"/>
                  <a:pt x="6094698" y="264297"/>
                </a:cubicBezTo>
                <a:cubicBezTo>
                  <a:pt x="6099656" y="367652"/>
                  <a:pt x="6093427" y="471135"/>
                  <a:pt x="6091266" y="574617"/>
                </a:cubicBezTo>
                <a:cubicBezTo>
                  <a:pt x="6089359" y="662717"/>
                  <a:pt x="6080587" y="750690"/>
                  <a:pt x="6083384" y="838916"/>
                </a:cubicBezTo>
                <a:cubicBezTo>
                  <a:pt x="6083384" y="841968"/>
                  <a:pt x="6083384" y="845019"/>
                  <a:pt x="6083384" y="848070"/>
                </a:cubicBezTo>
                <a:cubicBezTo>
                  <a:pt x="6075375" y="945068"/>
                  <a:pt x="6075375" y="1042576"/>
                  <a:pt x="6083384" y="1139574"/>
                </a:cubicBezTo>
                <a:cubicBezTo>
                  <a:pt x="6085964" y="1179950"/>
                  <a:pt x="6085240" y="1220466"/>
                  <a:pt x="6081223" y="1260728"/>
                </a:cubicBezTo>
                <a:cubicBezTo>
                  <a:pt x="6077409" y="1311960"/>
                  <a:pt x="6065204" y="1364083"/>
                  <a:pt x="6073976" y="1414934"/>
                </a:cubicBezTo>
                <a:cubicBezTo>
                  <a:pt x="6079722" y="1456784"/>
                  <a:pt x="6082913" y="1498940"/>
                  <a:pt x="6083511" y="1541172"/>
                </a:cubicBezTo>
                <a:cubicBezTo>
                  <a:pt x="6087833" y="1635755"/>
                  <a:pt x="6083638" y="1730847"/>
                  <a:pt x="6082112" y="1825685"/>
                </a:cubicBezTo>
                <a:cubicBezTo>
                  <a:pt x="6080205" y="1936286"/>
                  <a:pt x="6083002" y="2046634"/>
                  <a:pt x="6074103" y="2157235"/>
                </a:cubicBezTo>
                <a:cubicBezTo>
                  <a:pt x="6069145" y="2246581"/>
                  <a:pt x="6069145" y="2336130"/>
                  <a:pt x="6074103" y="2425476"/>
                </a:cubicBezTo>
                <a:cubicBezTo>
                  <a:pt x="6076519" y="2507473"/>
                  <a:pt x="6088850" y="2588454"/>
                  <a:pt x="6086816" y="2671214"/>
                </a:cubicBezTo>
                <a:cubicBezTo>
                  <a:pt x="6084401" y="2767832"/>
                  <a:pt x="6072959" y="2863940"/>
                  <a:pt x="6076519" y="2960685"/>
                </a:cubicBezTo>
                <a:cubicBezTo>
                  <a:pt x="6078171" y="3006832"/>
                  <a:pt x="6078299" y="3052980"/>
                  <a:pt x="6079316" y="3099127"/>
                </a:cubicBezTo>
                <a:cubicBezTo>
                  <a:pt x="6080333" y="3154682"/>
                  <a:pt x="6090376" y="3210110"/>
                  <a:pt x="6084782" y="3265665"/>
                </a:cubicBezTo>
                <a:cubicBezTo>
                  <a:pt x="6075502" y="3358087"/>
                  <a:pt x="6051475" y="3448857"/>
                  <a:pt x="6066476" y="3543567"/>
                </a:cubicBezTo>
                <a:cubicBezTo>
                  <a:pt x="6074739" y="3595690"/>
                  <a:pt x="6084146" y="3647940"/>
                  <a:pt x="6088850" y="3700571"/>
                </a:cubicBezTo>
                <a:cubicBezTo>
                  <a:pt x="6093045" y="3747608"/>
                  <a:pt x="6103724" y="3795408"/>
                  <a:pt x="6095588" y="3842191"/>
                </a:cubicBezTo>
                <a:cubicBezTo>
                  <a:pt x="6088723" y="3882237"/>
                  <a:pt x="6092410" y="3922282"/>
                  <a:pt x="6087070" y="3962327"/>
                </a:cubicBezTo>
                <a:cubicBezTo>
                  <a:pt x="6080078" y="4014831"/>
                  <a:pt x="6076265" y="4068352"/>
                  <a:pt x="6071052" y="4121111"/>
                </a:cubicBezTo>
                <a:cubicBezTo>
                  <a:pt x="6066221" y="4169038"/>
                  <a:pt x="6062662" y="4216838"/>
                  <a:pt x="6075375" y="4261841"/>
                </a:cubicBezTo>
                <a:cubicBezTo>
                  <a:pt x="6106394" y="4375112"/>
                  <a:pt x="6089359" y="4487748"/>
                  <a:pt x="6077663" y="4600257"/>
                </a:cubicBezTo>
                <a:cubicBezTo>
                  <a:pt x="6071942" y="4655049"/>
                  <a:pt x="6063552" y="4712765"/>
                  <a:pt x="6076265" y="4762853"/>
                </a:cubicBezTo>
                <a:cubicBezTo>
                  <a:pt x="6099783" y="4851716"/>
                  <a:pt x="6081350" y="4936764"/>
                  <a:pt x="6071179" y="5021432"/>
                </a:cubicBezTo>
                <a:cubicBezTo>
                  <a:pt x="6061009" y="5106099"/>
                  <a:pt x="6058594" y="5189495"/>
                  <a:pt x="6076392" y="5272637"/>
                </a:cubicBezTo>
                <a:cubicBezTo>
                  <a:pt x="6088850" y="5331116"/>
                  <a:pt x="6088850" y="5390612"/>
                  <a:pt x="6090376" y="5449600"/>
                </a:cubicBezTo>
                <a:cubicBezTo>
                  <a:pt x="6091266" y="5486339"/>
                  <a:pt x="6077663" y="5523842"/>
                  <a:pt x="6068637" y="5560582"/>
                </a:cubicBezTo>
                <a:cubicBezTo>
                  <a:pt x="6052364" y="5626943"/>
                  <a:pt x="6046517" y="5694321"/>
                  <a:pt x="6068637" y="5759029"/>
                </a:cubicBezTo>
                <a:cubicBezTo>
                  <a:pt x="6099148" y="5848655"/>
                  <a:pt x="6116691" y="5938407"/>
                  <a:pt x="6103978" y="6033117"/>
                </a:cubicBezTo>
                <a:cubicBezTo>
                  <a:pt x="6096732" y="6091724"/>
                  <a:pt x="6094952" y="6151347"/>
                  <a:pt x="6084019" y="6209190"/>
                </a:cubicBezTo>
                <a:cubicBezTo>
                  <a:pt x="6065713" y="6304790"/>
                  <a:pt x="6072196" y="6399882"/>
                  <a:pt x="6086816" y="6494211"/>
                </a:cubicBezTo>
                <a:cubicBezTo>
                  <a:pt x="6096897" y="6573081"/>
                  <a:pt x="6097965" y="6652829"/>
                  <a:pt x="6089994" y="6731941"/>
                </a:cubicBezTo>
                <a:lnTo>
                  <a:pt x="6081268" y="6858000"/>
                </a:lnTo>
                <a:lnTo>
                  <a:pt x="3299791" y="6858000"/>
                </a:lnTo>
                <a:lnTo>
                  <a:pt x="2058355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A picture containing text, monitor, screenshot, screen&#10;&#10;Description automatically generated">
            <a:extLst>
              <a:ext uri="{FF2B5EF4-FFF2-40B4-BE49-F238E27FC236}">
                <a16:creationId xmlns:a16="http://schemas.microsoft.com/office/drawing/2014/main" id="{39F4FD56-E38B-BC49-8B75-A37AFE8D993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4805">
            <a:off x="9855629" y="2397147"/>
            <a:ext cx="2640408" cy="4658812"/>
          </a:xfrm>
          <a:prstGeom prst="rect">
            <a:avLst/>
          </a:prstGeom>
        </p:spPr>
      </p:pic>
      <p:pic>
        <p:nvPicPr>
          <p:cNvPr id="25" name="Picture 7" descr="Palestinians begin work on exhumation of Yasser Arafat | The Times">
            <a:extLst>
              <a:ext uri="{FF2B5EF4-FFF2-40B4-BE49-F238E27FC236}">
                <a16:creationId xmlns:a16="http://schemas.microsoft.com/office/drawing/2014/main" id="{60A09CCB-EABC-9A4D-8800-DF0E6E1B8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403938">
            <a:off x="5126992" y="-274208"/>
            <a:ext cx="4245203" cy="2823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Remembering Mahmoud Darwish: &amp;quot;Exile is So Strong Within Me, I May Bring it  to the Land&amp;quot; | Institute for Palestine Studies">
            <a:extLst>
              <a:ext uri="{FF2B5EF4-FFF2-40B4-BE49-F238E27FC236}">
                <a16:creationId xmlns:a16="http://schemas.microsoft.com/office/drawing/2014/main" id="{56F5B8F9-38BC-644F-A396-FA7C20EBB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50845">
            <a:off x="-387451" y="4653212"/>
            <a:ext cx="2232957" cy="2290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Olympics: Munich victims honoured for first time at opening ceremony - BBC  News">
            <a:extLst>
              <a:ext uri="{FF2B5EF4-FFF2-40B4-BE49-F238E27FC236}">
                <a16:creationId xmlns:a16="http://schemas.microsoft.com/office/drawing/2014/main" id="{BFD1734F-076C-1846-B040-F5DDF64DB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7654" y="2237798"/>
            <a:ext cx="3575117" cy="2011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B2F612E1-8476-FE44-8730-ADE79BFD1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63757">
            <a:off x="1422698" y="4288839"/>
            <a:ext cx="3002488" cy="273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Graphic 29" descr="Volcano with solid fill">
            <a:extLst>
              <a:ext uri="{FF2B5EF4-FFF2-40B4-BE49-F238E27FC236}">
                <a16:creationId xmlns:a16="http://schemas.microsoft.com/office/drawing/2014/main" id="{B7DACEF5-4904-7445-9761-037C054795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867152" y="3826401"/>
            <a:ext cx="1266108" cy="1266108"/>
          </a:xfrm>
          <a:prstGeom prst="rect">
            <a:avLst/>
          </a:prstGeom>
        </p:spPr>
      </p:pic>
      <p:pic>
        <p:nvPicPr>
          <p:cNvPr id="31" name="Picture 6" descr="The Oslo Accords 25 years on | Middle East Institute">
            <a:extLst>
              <a:ext uri="{FF2B5EF4-FFF2-40B4-BE49-F238E27FC236}">
                <a16:creationId xmlns:a16="http://schemas.microsoft.com/office/drawing/2014/main" id="{A6B28416-481E-044B-BB99-CDB1E1F00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06057">
            <a:off x="4226005" y="3707883"/>
            <a:ext cx="5859060" cy="332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BBC News | In Depth | World | Israel and the Palestinians">
            <a:extLst>
              <a:ext uri="{FF2B5EF4-FFF2-40B4-BE49-F238E27FC236}">
                <a16:creationId xmlns:a16="http://schemas.microsoft.com/office/drawing/2014/main" id="{EF0F0D98-C67E-7A46-9BB3-EA89F65CB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015484">
            <a:off x="8975704" y="-276978"/>
            <a:ext cx="3450333" cy="345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F1B0455A-EE57-E146-ADB4-E20A89BBD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496" y="196786"/>
            <a:ext cx="11412496" cy="57221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GB" sz="3200" dirty="0">
                <a:solidFill>
                  <a:schemeClr val="accent2"/>
                </a:solidFill>
              </a:rPr>
              <a:t>Chapter 2</a:t>
            </a:r>
          </a:p>
        </p:txBody>
      </p:sp>
      <p:graphicFrame>
        <p:nvGraphicFramePr>
          <p:cNvPr id="16" name="Content Placeholder 2">
            <a:extLst>
              <a:ext uri="{FF2B5EF4-FFF2-40B4-BE49-F238E27FC236}">
                <a16:creationId xmlns:a16="http://schemas.microsoft.com/office/drawing/2014/main" id="{D6E754D8-9655-1B42-91A3-49AA339861E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64718290"/>
              </p:ext>
            </p:extLst>
          </p:nvPr>
        </p:nvGraphicFramePr>
        <p:xfrm>
          <a:off x="2792926" y="1626288"/>
          <a:ext cx="6574955" cy="40686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</p:spTree>
    <p:extLst>
      <p:ext uri="{BB962C8B-B14F-4D97-AF65-F5344CB8AC3E}">
        <p14:creationId xmlns:p14="http://schemas.microsoft.com/office/powerpoint/2010/main" val="32846011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FD101-2DDA-8949-BB9D-D3E4406AB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08" y="90220"/>
            <a:ext cx="12108492" cy="478476"/>
          </a:xfr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tabLst>
                <a:tab pos="1143000" algn="l"/>
              </a:tabLst>
            </a:pPr>
            <a:r>
              <a:rPr lang="en-GB" sz="2400" b="1" dirty="0"/>
              <a:t>20a. In pairs, cut out the cards below and match the </a:t>
            </a:r>
            <a:r>
              <a:rPr lang="en-GB" sz="2400" b="1" dirty="0">
                <a:solidFill>
                  <a:schemeClr val="tx1"/>
                </a:solidFill>
              </a:rPr>
              <a:t>key events &amp; dates: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912FC3-25AA-9748-8B06-AEB00ED74FF7}"/>
              </a:ext>
            </a:extLst>
          </p:cNvPr>
          <p:cNvSpPr txBox="1"/>
          <p:nvPr/>
        </p:nvSpPr>
        <p:spPr>
          <a:xfrm>
            <a:off x="318195" y="4460013"/>
            <a:ext cx="2468410" cy="830997"/>
          </a:xfrm>
          <a:prstGeom prst="rect">
            <a:avLst/>
          </a:prstGeom>
          <a:solidFill>
            <a:schemeClr val="accent3"/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doni 72 Book" pitchFamily="2" charset="0"/>
                <a:ea typeface="+mn-ea"/>
                <a:cs typeface="+mn-cs"/>
              </a:rPr>
              <a:t>Palestine becomes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doni 72 Book" pitchFamily="2" charset="0"/>
                <a:ea typeface="+mn-ea"/>
                <a:cs typeface="+mn-cs"/>
              </a:rPr>
              <a:t>modernised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doni 72 Book" pitchFamily="2" charset="0"/>
                <a:ea typeface="+mn-ea"/>
                <a:cs typeface="+mn-cs"/>
              </a:rPr>
              <a:t> as part of the Ottoman Empire</a:t>
            </a:r>
            <a:endParaRPr kumimoji="0" lang="en-GB" sz="16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doni 72 Book" pitchFamily="2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3A55C3-A879-9A4C-AB29-2C97918CEFA2}"/>
              </a:ext>
            </a:extLst>
          </p:cNvPr>
          <p:cNvSpPr txBox="1"/>
          <p:nvPr/>
        </p:nvSpPr>
        <p:spPr>
          <a:xfrm>
            <a:off x="3031965" y="5177224"/>
            <a:ext cx="2414437" cy="830997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1600" dirty="0">
                <a:solidFill>
                  <a:schemeClr val="tx1"/>
                </a:solidFill>
                <a:latin typeface="Bodoni 72 Book" pitchFamily="2" charset="0"/>
              </a:rPr>
              <a:t>The </a:t>
            </a:r>
            <a:r>
              <a:rPr lang="en-GB" sz="1600" b="1" dirty="0">
                <a:solidFill>
                  <a:schemeClr val="tx1"/>
                </a:solidFill>
                <a:latin typeface="Bodoni 72 Book" pitchFamily="2" charset="0"/>
              </a:rPr>
              <a:t>Zionist movement</a:t>
            </a:r>
            <a:r>
              <a:rPr lang="en-GB" sz="1600" dirty="0">
                <a:solidFill>
                  <a:schemeClr val="tx1"/>
                </a:solidFill>
                <a:latin typeface="Bodoni 72 Book" pitchFamily="2" charset="0"/>
              </a:rPr>
              <a:t> emerges and holds its first congress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30B909-AAA7-3842-96CE-AF12415B32EA}"/>
              </a:ext>
            </a:extLst>
          </p:cNvPr>
          <p:cNvSpPr txBox="1"/>
          <p:nvPr/>
        </p:nvSpPr>
        <p:spPr>
          <a:xfrm>
            <a:off x="3031965" y="4187497"/>
            <a:ext cx="2488941" cy="830997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solidFill>
                  <a:schemeClr val="tx1"/>
                </a:solidFill>
                <a:latin typeface="Bodoni 72 Book" pitchFamily="2" charset="0"/>
              </a:rPr>
              <a:t>The </a:t>
            </a:r>
            <a:r>
              <a:rPr lang="en-GB" sz="1600" b="1" dirty="0">
                <a:solidFill>
                  <a:schemeClr val="tx1"/>
                </a:solidFill>
                <a:latin typeface="Bodoni 72 Book" pitchFamily="2" charset="0"/>
              </a:rPr>
              <a:t>Nakba</a:t>
            </a:r>
            <a:r>
              <a:rPr lang="en-GB" sz="1600" dirty="0">
                <a:solidFill>
                  <a:schemeClr val="tx1"/>
                </a:solidFill>
                <a:latin typeface="Bodoni 72 Book" pitchFamily="2" charset="0"/>
              </a:rPr>
              <a:t> takes place and 750,000 Palestinians are forced to leave their homes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doni 72 Book" pitchFamily="2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4F9D90-5041-0C4D-B930-F210D2DD292A}"/>
              </a:ext>
            </a:extLst>
          </p:cNvPr>
          <p:cNvSpPr txBox="1"/>
          <p:nvPr/>
        </p:nvSpPr>
        <p:spPr>
          <a:xfrm>
            <a:off x="3022586" y="1913756"/>
            <a:ext cx="2498320" cy="830997"/>
          </a:xfrm>
          <a:prstGeom prst="rect">
            <a:avLst/>
          </a:prstGeom>
          <a:solidFill>
            <a:schemeClr val="accent3"/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doni 72 Book" pitchFamily="2" charset="0"/>
                <a:ea typeface="+mn-ea"/>
                <a:cs typeface="+mn-cs"/>
              </a:rPr>
              <a:t>Britain is given a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doni 72 Book" pitchFamily="2" charset="0"/>
                <a:ea typeface="+mn-ea"/>
                <a:cs typeface="+mn-cs"/>
              </a:rPr>
              <a:t>‘Mandate’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doni 72 Book" pitchFamily="2" charset="0"/>
                <a:ea typeface="+mn-ea"/>
                <a:cs typeface="+mn-cs"/>
              </a:rPr>
              <a:t>to govern Palestine by the League of Nations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B75244-8518-3148-8BD7-39E2B2A54C19}"/>
              </a:ext>
            </a:extLst>
          </p:cNvPr>
          <p:cNvSpPr txBox="1"/>
          <p:nvPr/>
        </p:nvSpPr>
        <p:spPr>
          <a:xfrm>
            <a:off x="334439" y="5489596"/>
            <a:ext cx="2468410" cy="830997"/>
          </a:xfrm>
          <a:prstGeom prst="rect">
            <a:avLst/>
          </a:prstGeom>
          <a:solidFill>
            <a:schemeClr val="accent6"/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doni 72 Book" pitchFamily="2" charset="0"/>
                <a:ea typeface="+mn-ea"/>
                <a:cs typeface="+mn-cs"/>
              </a:rPr>
              <a:t>Balfour promises British support for a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doni 72 Book" pitchFamily="2" charset="0"/>
                <a:ea typeface="+mn-ea"/>
                <a:cs typeface="+mn-cs"/>
              </a:rPr>
              <a:t>‘national home’ 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doni 72 Book" pitchFamily="2" charset="0"/>
                <a:ea typeface="+mn-ea"/>
                <a:cs typeface="+mn-cs"/>
              </a:rPr>
              <a:t>for Jews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doni 72 Book" pitchFamily="2" charset="0"/>
                <a:ea typeface="+mn-ea"/>
                <a:cs typeface="+mn-cs"/>
              </a:rPr>
              <a:t>in Palestine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B0D11F-506E-9E40-BA27-D73D1D53F6E6}"/>
              </a:ext>
            </a:extLst>
          </p:cNvPr>
          <p:cNvSpPr txBox="1"/>
          <p:nvPr/>
        </p:nvSpPr>
        <p:spPr>
          <a:xfrm>
            <a:off x="5741338" y="2026269"/>
            <a:ext cx="2498320" cy="1077218"/>
          </a:xfrm>
          <a:prstGeom prst="rect">
            <a:avLst/>
          </a:prstGeom>
          <a:solidFill>
            <a:schemeClr val="accent6"/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doni 72 Book" pitchFamily="2" charset="0"/>
                <a:ea typeface="+mn-ea"/>
                <a:cs typeface="+mn-cs"/>
              </a:rPr>
              <a:t>Britain is to leave Palestine and the UN votes that Palestine will be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doni 72 Book" pitchFamily="2" charset="0"/>
                <a:ea typeface="+mn-ea"/>
                <a:cs typeface="+mn-cs"/>
              </a:rPr>
              <a:t>partitioned </a:t>
            </a:r>
            <a:r>
              <a:rPr lang="en-GB" sz="1600" dirty="0">
                <a:solidFill>
                  <a:schemeClr val="tx1"/>
                </a:solidFill>
                <a:latin typeface="Bodoni 72 Book" pitchFamily="2" charset="0"/>
              </a:rPr>
              <a:t>into Israel and Palestine</a:t>
            </a:r>
            <a:endParaRPr kumimoji="0" lang="en-GB" sz="1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doni 72 Book" pitchFamily="2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0BDFFC7-0115-D64A-B10A-0F52A25ADA69}"/>
              </a:ext>
            </a:extLst>
          </p:cNvPr>
          <p:cNvSpPr txBox="1"/>
          <p:nvPr/>
        </p:nvSpPr>
        <p:spPr>
          <a:xfrm>
            <a:off x="319673" y="1882176"/>
            <a:ext cx="2480748" cy="584775"/>
          </a:xfrm>
          <a:prstGeom prst="rect">
            <a:avLst/>
          </a:prstGeom>
          <a:solidFill>
            <a:schemeClr val="accent3"/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solidFill>
                  <a:schemeClr val="tx1"/>
                </a:solidFill>
                <a:latin typeface="Bodoni 72 Book" pitchFamily="2" charset="0"/>
              </a:rPr>
              <a:t>The Ottoman Empire falls apart during </a:t>
            </a:r>
            <a:r>
              <a:rPr lang="en-GB" sz="1600" b="1" dirty="0">
                <a:solidFill>
                  <a:schemeClr val="tx1"/>
                </a:solidFill>
                <a:latin typeface="Bodoni 72 Book" pitchFamily="2" charset="0"/>
              </a:rPr>
              <a:t>WWI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doni 72 Book" pitchFamily="2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D966B54-1693-5742-BFAD-021AE85DA045}"/>
              </a:ext>
            </a:extLst>
          </p:cNvPr>
          <p:cNvSpPr txBox="1"/>
          <p:nvPr/>
        </p:nvSpPr>
        <p:spPr>
          <a:xfrm>
            <a:off x="10454444" y="1521606"/>
            <a:ext cx="1380662" cy="338554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4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odoni 72 Book" pitchFamily="2" charset="0"/>
                <a:ea typeface="+mn-ea"/>
                <a:cs typeface="+mn-cs"/>
              </a:rPr>
              <a:t>1800s</a:t>
            </a:r>
            <a:endParaRPr kumimoji="0" lang="en-GB" sz="16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odoni 72 Book" pitchFamily="2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E407990-A48B-2848-9ECC-5E21CDC22BED}"/>
              </a:ext>
            </a:extLst>
          </p:cNvPr>
          <p:cNvSpPr txBox="1"/>
          <p:nvPr/>
        </p:nvSpPr>
        <p:spPr>
          <a:xfrm>
            <a:off x="10454444" y="2020197"/>
            <a:ext cx="1380662" cy="338554"/>
          </a:xfrm>
          <a:prstGeom prst="rect">
            <a:avLst/>
          </a:prstGeom>
          <a:solidFill>
            <a:schemeClr val="accent6"/>
          </a:solidFill>
          <a:ln w="38100">
            <a:solidFill>
              <a:schemeClr val="accent4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odoni 72 Book" pitchFamily="2" charset="0"/>
                <a:ea typeface="+mn-ea"/>
                <a:cs typeface="+mn-cs"/>
              </a:rPr>
              <a:t>1897</a:t>
            </a:r>
            <a:endParaRPr kumimoji="0" lang="en-GB" sz="16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odoni 72 Book" pitchFamily="2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B9D98ED-64C6-504A-BFE9-455197C7E883}"/>
              </a:ext>
            </a:extLst>
          </p:cNvPr>
          <p:cNvSpPr txBox="1"/>
          <p:nvPr/>
        </p:nvSpPr>
        <p:spPr>
          <a:xfrm>
            <a:off x="10454444" y="2537146"/>
            <a:ext cx="1380662" cy="338554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4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odoni 72 Book" pitchFamily="2" charset="0"/>
                <a:ea typeface="+mn-ea"/>
                <a:cs typeface="+mn-cs"/>
              </a:rPr>
              <a:t>1914-1918</a:t>
            </a:r>
            <a:endParaRPr kumimoji="0" lang="en-GB" sz="16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odoni 72 Book" pitchFamily="2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7FBEB1D-C355-2345-9F31-C6499B089F02}"/>
              </a:ext>
            </a:extLst>
          </p:cNvPr>
          <p:cNvSpPr txBox="1"/>
          <p:nvPr/>
        </p:nvSpPr>
        <p:spPr>
          <a:xfrm>
            <a:off x="10454444" y="3054095"/>
            <a:ext cx="1380662" cy="338554"/>
          </a:xfrm>
          <a:prstGeom prst="rect">
            <a:avLst/>
          </a:prstGeom>
          <a:solidFill>
            <a:schemeClr val="accent6"/>
          </a:solidFill>
          <a:ln w="38100">
            <a:solidFill>
              <a:schemeClr val="accent4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odoni 72 Book" pitchFamily="2" charset="0"/>
                <a:ea typeface="+mn-ea"/>
                <a:cs typeface="+mn-cs"/>
              </a:rPr>
              <a:t>Early 1920s</a:t>
            </a:r>
            <a:endParaRPr kumimoji="0" lang="en-GB" sz="16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odoni 72 Book" pitchFamily="2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DA964AB-9483-E84B-8D7E-D5050CE1B3A5}"/>
              </a:ext>
            </a:extLst>
          </p:cNvPr>
          <p:cNvSpPr txBox="1"/>
          <p:nvPr/>
        </p:nvSpPr>
        <p:spPr>
          <a:xfrm>
            <a:off x="10454444" y="3533135"/>
            <a:ext cx="1380662" cy="584775"/>
          </a:xfrm>
          <a:prstGeom prst="rect">
            <a:avLst/>
          </a:prstGeom>
          <a:solidFill>
            <a:schemeClr val="accent3"/>
          </a:solidFill>
          <a:ln w="38100">
            <a:solidFill>
              <a:schemeClr val="accent4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odoni 72 Book" pitchFamily="2" charset="0"/>
                <a:ea typeface="+mn-ea"/>
                <a:cs typeface="+mn-cs"/>
              </a:rPr>
              <a:t>2</a:t>
            </a:r>
            <a:r>
              <a:rPr kumimoji="0" lang="en-GB" sz="1600" b="0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odoni 72 Book" pitchFamily="2" charset="0"/>
                <a:ea typeface="+mn-ea"/>
                <a:cs typeface="+mn-cs"/>
              </a:rPr>
              <a:t>nd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odoni 72 Book" pitchFamily="2" charset="0"/>
                <a:ea typeface="+mn-ea"/>
                <a:cs typeface="+mn-cs"/>
              </a:rPr>
              <a:t> November 1917</a:t>
            </a:r>
            <a:endParaRPr kumimoji="0" lang="en-GB" sz="16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odoni 72 Book" pitchFamily="2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8FD5830-7F78-AB4F-AB80-3E10D64763D6}"/>
              </a:ext>
            </a:extLst>
          </p:cNvPr>
          <p:cNvSpPr txBox="1"/>
          <p:nvPr/>
        </p:nvSpPr>
        <p:spPr>
          <a:xfrm>
            <a:off x="10445658" y="4304583"/>
            <a:ext cx="1380662" cy="5847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4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odoni 72 Book" pitchFamily="2" charset="0"/>
                <a:ea typeface="+mn-ea"/>
                <a:cs typeface="+mn-cs"/>
              </a:rPr>
              <a:t>November 1947</a:t>
            </a:r>
            <a:endParaRPr kumimoji="0" lang="en-GB" sz="16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odoni 72 Book" pitchFamily="2" charset="0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1141BD7-2A4B-E44F-B102-F1F7C2F63CE7}"/>
              </a:ext>
            </a:extLst>
          </p:cNvPr>
          <p:cNvSpPr txBox="1"/>
          <p:nvPr/>
        </p:nvSpPr>
        <p:spPr>
          <a:xfrm>
            <a:off x="8695201" y="1304097"/>
            <a:ext cx="1380662" cy="338554"/>
          </a:xfrm>
          <a:prstGeom prst="rect">
            <a:avLst/>
          </a:prstGeom>
          <a:solidFill>
            <a:schemeClr val="accent6"/>
          </a:solidFill>
          <a:ln w="38100">
            <a:solidFill>
              <a:schemeClr val="accent4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odoni 72 Book" pitchFamily="2" charset="0"/>
                <a:ea typeface="+mn-ea"/>
                <a:cs typeface="+mn-cs"/>
              </a:rPr>
              <a:t>1948</a:t>
            </a:r>
            <a:endParaRPr kumimoji="0" lang="en-GB" sz="16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odoni 72 Book" pitchFamily="2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7433573-3BA5-4D47-9384-64A328EBC931}"/>
              </a:ext>
            </a:extLst>
          </p:cNvPr>
          <p:cNvSpPr txBox="1"/>
          <p:nvPr/>
        </p:nvSpPr>
        <p:spPr>
          <a:xfrm>
            <a:off x="8695201" y="1830846"/>
            <a:ext cx="1380662" cy="338554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4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odoni 72 Book" pitchFamily="2" charset="0"/>
                <a:ea typeface="+mn-ea"/>
                <a:cs typeface="+mn-cs"/>
              </a:rPr>
              <a:t>14</a:t>
            </a:r>
            <a:r>
              <a:rPr kumimoji="0" lang="en-GB" sz="1600" b="0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odoni 72 Book" pitchFamily="2" charset="0"/>
                <a:ea typeface="+mn-ea"/>
                <a:cs typeface="+mn-cs"/>
              </a:rPr>
              <a:t>th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odoni 72 Book" pitchFamily="2" charset="0"/>
                <a:ea typeface="+mn-ea"/>
                <a:cs typeface="+mn-cs"/>
              </a:rPr>
              <a:t> May 1948</a:t>
            </a:r>
            <a:endParaRPr kumimoji="0" lang="en-GB" sz="16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odoni 72 Book" pitchFamily="2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BE03488-129F-BF48-9F47-FFB74391F3F8}"/>
              </a:ext>
            </a:extLst>
          </p:cNvPr>
          <p:cNvSpPr txBox="1"/>
          <p:nvPr/>
        </p:nvSpPr>
        <p:spPr>
          <a:xfrm>
            <a:off x="8694314" y="2383216"/>
            <a:ext cx="1380662" cy="338554"/>
          </a:xfrm>
          <a:prstGeom prst="rect">
            <a:avLst/>
          </a:prstGeom>
          <a:solidFill>
            <a:schemeClr val="accent3"/>
          </a:solidFill>
          <a:ln w="38100">
            <a:solidFill>
              <a:schemeClr val="accent4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odoni 72 Book" pitchFamily="2" charset="0"/>
                <a:ea typeface="+mn-ea"/>
                <a:cs typeface="+mn-cs"/>
              </a:rPr>
              <a:t>1967</a:t>
            </a:r>
            <a:endParaRPr kumimoji="0" lang="en-GB" sz="16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odoni 72 Book" pitchFamily="2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46839B2-4CCF-E34B-8A62-33F686BB6F40}"/>
              </a:ext>
            </a:extLst>
          </p:cNvPr>
          <p:cNvSpPr txBox="1"/>
          <p:nvPr/>
        </p:nvSpPr>
        <p:spPr>
          <a:xfrm>
            <a:off x="5739606" y="3281766"/>
            <a:ext cx="2488941" cy="1323439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1600" dirty="0">
                <a:solidFill>
                  <a:schemeClr val="tx1"/>
                </a:solidFill>
                <a:latin typeface="Bodoni 72 Book" pitchFamily="2" charset="0"/>
              </a:rPr>
              <a:t>A </a:t>
            </a:r>
            <a:r>
              <a:rPr lang="en-GB" sz="1600" b="1" dirty="0">
                <a:solidFill>
                  <a:schemeClr val="tx1"/>
                </a:solidFill>
                <a:latin typeface="Bodoni 72 Book" pitchFamily="2" charset="0"/>
              </a:rPr>
              <a:t>six-day war </a:t>
            </a:r>
            <a:r>
              <a:rPr lang="en-GB" sz="1600" dirty="0">
                <a:solidFill>
                  <a:schemeClr val="tx1"/>
                </a:solidFill>
                <a:latin typeface="Bodoni 72 Book" pitchFamily="2" charset="0"/>
              </a:rPr>
              <a:t>takes place between Israel, Egypt, Jordan and Syria. As a result, Israel </a:t>
            </a:r>
            <a:r>
              <a:rPr lang="en-GB" sz="1600" b="1" dirty="0">
                <a:solidFill>
                  <a:schemeClr val="tx1"/>
                </a:solidFill>
                <a:latin typeface="Bodoni 72 Book" pitchFamily="2" charset="0"/>
              </a:rPr>
              <a:t>occupies all of historic Palestine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doni 72 Book" pitchFamily="2" charset="0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F6E2570-4B03-F841-AC46-0AA1AEBAAC79}"/>
              </a:ext>
            </a:extLst>
          </p:cNvPr>
          <p:cNvSpPr txBox="1"/>
          <p:nvPr/>
        </p:nvSpPr>
        <p:spPr>
          <a:xfrm>
            <a:off x="3022586" y="2936270"/>
            <a:ext cx="2498320" cy="1077218"/>
          </a:xfrm>
          <a:prstGeom prst="rect">
            <a:avLst/>
          </a:prstGeom>
          <a:solidFill>
            <a:schemeClr val="accent6"/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doni 72 Book" pitchFamily="2" charset="0"/>
                <a:ea typeface="+mn-ea"/>
                <a:cs typeface="+mn-cs"/>
              </a:rPr>
              <a:t>The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doni 72 Book" pitchFamily="2" charset="0"/>
                <a:ea typeface="+mn-ea"/>
                <a:cs typeface="+mn-cs"/>
              </a:rPr>
              <a:t>state of Israel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doni 72 Book" pitchFamily="2" charset="0"/>
                <a:ea typeface="+mn-ea"/>
                <a:cs typeface="+mn-cs"/>
              </a:rPr>
              <a:t>is established, and the rest of Palestine is now governed by Jordan and Egypt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831EAA8-164C-5848-9F7F-9F50EF1BB747}"/>
              </a:ext>
            </a:extLst>
          </p:cNvPr>
          <p:cNvSpPr txBox="1"/>
          <p:nvPr/>
        </p:nvSpPr>
        <p:spPr>
          <a:xfrm>
            <a:off x="319674" y="621401"/>
            <a:ext cx="2480748" cy="1077218"/>
          </a:xfrm>
          <a:prstGeom prst="rect">
            <a:avLst/>
          </a:prstGeom>
          <a:solidFill>
            <a:schemeClr val="accent6"/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solidFill>
                  <a:schemeClr val="tx1"/>
                </a:solidFill>
                <a:latin typeface="Bodoni 72 Book" pitchFamily="2" charset="0"/>
              </a:rPr>
              <a:t>A massive uprising of Palestinians against Israeli occupation takes place, known as the </a:t>
            </a:r>
            <a:r>
              <a:rPr lang="en-GB" sz="1600" b="1" dirty="0">
                <a:solidFill>
                  <a:schemeClr val="tx1"/>
                </a:solidFill>
                <a:latin typeface="Bodoni 72 Book" pitchFamily="2" charset="0"/>
              </a:rPr>
              <a:t>First Intifada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doni 72 Book" pitchFamily="2" charset="0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FFA5243-CFE9-FB40-BA6C-C2E37D3F405C}"/>
              </a:ext>
            </a:extLst>
          </p:cNvPr>
          <p:cNvSpPr txBox="1"/>
          <p:nvPr/>
        </p:nvSpPr>
        <p:spPr>
          <a:xfrm>
            <a:off x="8660299" y="5302346"/>
            <a:ext cx="1414674" cy="338554"/>
          </a:xfrm>
          <a:prstGeom prst="rect">
            <a:avLst/>
          </a:prstGeom>
          <a:solidFill>
            <a:schemeClr val="accent3"/>
          </a:solidFill>
          <a:ln w="38100">
            <a:solidFill>
              <a:schemeClr val="accent4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odoni 72 Book" pitchFamily="2" charset="0"/>
                <a:ea typeface="+mn-ea"/>
                <a:cs typeface="+mn-cs"/>
              </a:rPr>
              <a:t>1987-1993</a:t>
            </a:r>
            <a:endParaRPr kumimoji="0" lang="en-GB" sz="16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odoni 72 Book" pitchFamily="2" charset="0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1BAB050-E5D3-F649-8D13-C094AA42680F}"/>
              </a:ext>
            </a:extLst>
          </p:cNvPr>
          <p:cNvSpPr txBox="1"/>
          <p:nvPr/>
        </p:nvSpPr>
        <p:spPr>
          <a:xfrm>
            <a:off x="10459131" y="5076031"/>
            <a:ext cx="1367189" cy="338554"/>
          </a:xfrm>
          <a:prstGeom prst="rect">
            <a:avLst/>
          </a:prstGeom>
          <a:solidFill>
            <a:schemeClr val="accent3"/>
          </a:solidFill>
          <a:ln w="38100">
            <a:solidFill>
              <a:schemeClr val="accent4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odoni 72 Book" pitchFamily="2" charset="0"/>
                <a:ea typeface="+mn-ea"/>
                <a:cs typeface="+mn-cs"/>
              </a:rPr>
              <a:t>2000-2005</a:t>
            </a:r>
            <a:endParaRPr kumimoji="0" lang="en-GB" sz="16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odoni 72 Book" pitchFamily="2" charset="0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297905E-2313-B14E-91C0-8DBAD51E3A8E}"/>
              </a:ext>
            </a:extLst>
          </p:cNvPr>
          <p:cNvSpPr txBox="1"/>
          <p:nvPr/>
        </p:nvSpPr>
        <p:spPr>
          <a:xfrm>
            <a:off x="5743070" y="722825"/>
            <a:ext cx="2494856" cy="1077218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solidFill>
                  <a:schemeClr val="tx1"/>
                </a:solidFill>
                <a:latin typeface="Bodoni 72 Book" pitchFamily="2" charset="0"/>
              </a:rPr>
              <a:t>Israel and the PLO agree to work together to achieve peace in the </a:t>
            </a:r>
            <a:r>
              <a:rPr lang="en-GB" sz="1600" b="1" dirty="0">
                <a:solidFill>
                  <a:schemeClr val="tx1"/>
                </a:solidFill>
                <a:latin typeface="Bodoni 72 Book" pitchFamily="2" charset="0"/>
              </a:rPr>
              <a:t>Oslo Accords</a:t>
            </a:r>
            <a:r>
              <a:rPr lang="en-GB" sz="1600" dirty="0">
                <a:solidFill>
                  <a:schemeClr val="tx1"/>
                </a:solidFill>
                <a:latin typeface="Bodoni 72 Book" pitchFamily="2" charset="0"/>
              </a:rPr>
              <a:t> but they fail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doni 72 Book" pitchFamily="2" charset="0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49C4A3F-8332-4A4A-8E07-37747B54892A}"/>
              </a:ext>
            </a:extLst>
          </p:cNvPr>
          <p:cNvSpPr txBox="1"/>
          <p:nvPr/>
        </p:nvSpPr>
        <p:spPr>
          <a:xfrm>
            <a:off x="3022586" y="904796"/>
            <a:ext cx="2498320" cy="830997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doni 72 Book" pitchFamily="2" charset="0"/>
                <a:ea typeface="+mn-ea"/>
                <a:cs typeface="+mn-cs"/>
              </a:rPr>
              <a:t>Following the 2006 Palestine election, Israel imposes an air, land and sea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doni 72 Book" pitchFamily="2" charset="0"/>
                <a:ea typeface="+mn-ea"/>
                <a:cs typeface="+mn-cs"/>
              </a:rPr>
              <a:t>blockade on Gaza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E766621-31FC-EF49-9C9C-E31114BF5466}"/>
              </a:ext>
            </a:extLst>
          </p:cNvPr>
          <p:cNvSpPr txBox="1"/>
          <p:nvPr/>
        </p:nvSpPr>
        <p:spPr>
          <a:xfrm>
            <a:off x="8695312" y="2968514"/>
            <a:ext cx="1379663" cy="338554"/>
          </a:xfrm>
          <a:prstGeom prst="rect">
            <a:avLst/>
          </a:prstGeom>
          <a:solidFill>
            <a:schemeClr val="accent6"/>
          </a:solidFill>
          <a:ln w="38100">
            <a:solidFill>
              <a:schemeClr val="accent4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odoni 72 Book" pitchFamily="2" charset="0"/>
                <a:ea typeface="+mn-ea"/>
                <a:cs typeface="+mn-cs"/>
              </a:rPr>
              <a:t>2007</a:t>
            </a:r>
            <a:endParaRPr kumimoji="0" lang="en-GB" sz="16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odoni 72 Book" pitchFamily="2" charset="0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BA10B04-0FC3-F147-8C83-610DEB3F7690}"/>
              </a:ext>
            </a:extLst>
          </p:cNvPr>
          <p:cNvSpPr txBox="1"/>
          <p:nvPr/>
        </p:nvSpPr>
        <p:spPr>
          <a:xfrm>
            <a:off x="8669677" y="3566596"/>
            <a:ext cx="1405297" cy="338554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4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odoni 72 Book" pitchFamily="2" charset="0"/>
                <a:ea typeface="+mn-ea"/>
                <a:cs typeface="+mn-cs"/>
              </a:rPr>
              <a:t>1993 &amp; 1995</a:t>
            </a:r>
            <a:endParaRPr kumimoji="0" lang="en-GB" sz="16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odoni 72 Book" pitchFamily="2" charset="0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1851D85-9E2B-AB44-955F-2C3A87C75816}"/>
              </a:ext>
            </a:extLst>
          </p:cNvPr>
          <p:cNvSpPr txBox="1"/>
          <p:nvPr/>
        </p:nvSpPr>
        <p:spPr>
          <a:xfrm>
            <a:off x="5739607" y="4816481"/>
            <a:ext cx="2468410" cy="1323439"/>
          </a:xfrm>
          <a:prstGeom prst="rect">
            <a:avLst/>
          </a:prstGeom>
          <a:solidFill>
            <a:schemeClr val="accent3"/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doni 72 Book" pitchFamily="2" charset="0"/>
                <a:ea typeface="+mn-ea"/>
                <a:cs typeface="+mn-cs"/>
              </a:rPr>
              <a:t>Leading international human rights organisations report that Israel is committing the crime of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doni 72 Book" pitchFamily="2" charset="0"/>
                <a:ea typeface="+mn-ea"/>
                <a:cs typeface="+mn-cs"/>
              </a:rPr>
              <a:t>apartheid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doni 72 Book" pitchFamily="2" charset="0"/>
                <a:ea typeface="+mn-ea"/>
                <a:cs typeface="+mn-cs"/>
              </a:rPr>
              <a:t> against Palestinians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C8AC846-78AB-EB4F-843B-A624EEA3E565}"/>
              </a:ext>
            </a:extLst>
          </p:cNvPr>
          <p:cNvSpPr txBox="1"/>
          <p:nvPr/>
        </p:nvSpPr>
        <p:spPr>
          <a:xfrm>
            <a:off x="8694314" y="4163724"/>
            <a:ext cx="1373060" cy="338554"/>
          </a:xfrm>
          <a:prstGeom prst="rect">
            <a:avLst/>
          </a:prstGeom>
          <a:solidFill>
            <a:schemeClr val="accent3"/>
          </a:solidFill>
          <a:ln w="38100">
            <a:solidFill>
              <a:schemeClr val="accent4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odoni 72 Book" pitchFamily="2" charset="0"/>
                <a:ea typeface="+mn-ea"/>
                <a:cs typeface="+mn-cs"/>
              </a:rPr>
              <a:t>1980</a:t>
            </a:r>
            <a:endParaRPr kumimoji="0" lang="en-GB" sz="16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odoni 72 Book" pitchFamily="2" charset="0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959BF89-51DB-5C4A-8C63-0D0369B4D4DF}"/>
              </a:ext>
            </a:extLst>
          </p:cNvPr>
          <p:cNvSpPr txBox="1"/>
          <p:nvPr/>
        </p:nvSpPr>
        <p:spPr>
          <a:xfrm>
            <a:off x="8669677" y="4760852"/>
            <a:ext cx="1405296" cy="338554"/>
          </a:xfrm>
          <a:prstGeom prst="rect">
            <a:avLst/>
          </a:prstGeom>
          <a:solidFill>
            <a:schemeClr val="accent6"/>
          </a:solidFill>
          <a:ln w="38100">
            <a:solidFill>
              <a:schemeClr val="accent4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odoni 72 Book" pitchFamily="2" charset="0"/>
                <a:ea typeface="+mn-ea"/>
                <a:cs typeface="+mn-cs"/>
              </a:rPr>
              <a:t>2021 -2022</a:t>
            </a:r>
            <a:endParaRPr kumimoji="0" lang="en-GB" sz="16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odoni 72 Book" pitchFamily="2" charset="0"/>
              <a:ea typeface="+mn-ea"/>
              <a:cs typeface="+mn-cs"/>
            </a:endParaRP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FA94C2BA-E4A9-EC4C-98BB-30D04F55DC68}"/>
              </a:ext>
            </a:extLst>
          </p:cNvPr>
          <p:cNvSpPr txBox="1">
            <a:spLocks/>
          </p:cNvSpPr>
          <p:nvPr/>
        </p:nvSpPr>
        <p:spPr>
          <a:xfrm>
            <a:off x="9306838" y="462200"/>
            <a:ext cx="2748766" cy="393406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400" b="1" i="1" dirty="0">
                <a:solidFill>
                  <a:schemeClr val="accent1"/>
                </a:solidFill>
              </a:rPr>
              <a:t>Create a timeline in your book and stick the cards in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C721827-718E-5349-9619-355F8BC3EED2}"/>
              </a:ext>
            </a:extLst>
          </p:cNvPr>
          <p:cNvSpPr txBox="1"/>
          <p:nvPr/>
        </p:nvSpPr>
        <p:spPr>
          <a:xfrm>
            <a:off x="319673" y="2658095"/>
            <a:ext cx="2480748" cy="5847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solidFill>
                  <a:schemeClr val="tx1"/>
                </a:solidFill>
                <a:latin typeface="Bodoni 72 Book" pitchFamily="2" charset="0"/>
              </a:rPr>
              <a:t>Israel </a:t>
            </a:r>
            <a:r>
              <a:rPr lang="en-GB" sz="1600" b="1" dirty="0">
                <a:solidFill>
                  <a:schemeClr val="tx1"/>
                </a:solidFill>
                <a:latin typeface="Bodoni 72 Book" pitchFamily="2" charset="0"/>
              </a:rPr>
              <a:t>illegally annexes East Jerusalem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doni 72 Book" pitchFamily="2" charset="0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3F4B7B8-0AC2-C44F-AC72-89BADC513795}"/>
              </a:ext>
            </a:extLst>
          </p:cNvPr>
          <p:cNvSpPr txBox="1"/>
          <p:nvPr/>
        </p:nvSpPr>
        <p:spPr>
          <a:xfrm>
            <a:off x="318195" y="3416463"/>
            <a:ext cx="2482225" cy="830997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solidFill>
                  <a:schemeClr val="tx1"/>
                </a:solidFill>
                <a:latin typeface="Bodoni 72 Book" pitchFamily="2" charset="0"/>
              </a:rPr>
              <a:t>Another massive Palestinian uprising occurs, known as the </a:t>
            </a:r>
            <a:r>
              <a:rPr lang="en-GB" sz="1600" b="1" dirty="0">
                <a:solidFill>
                  <a:schemeClr val="tx1"/>
                </a:solidFill>
                <a:latin typeface="Bodoni 72 Book" pitchFamily="2" charset="0"/>
              </a:rPr>
              <a:t>Second Intifada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doni 72 Book" pitchFamily="2" charset="0"/>
              <a:ea typeface="+mn-ea"/>
              <a:cs typeface="+mn-cs"/>
            </a:endParaRPr>
          </a:p>
        </p:txBody>
      </p:sp>
      <p:sp>
        <p:nvSpPr>
          <p:cNvPr id="48" name="Title 1">
            <a:extLst>
              <a:ext uri="{FF2B5EF4-FFF2-40B4-BE49-F238E27FC236}">
                <a16:creationId xmlns:a16="http://schemas.microsoft.com/office/drawing/2014/main" id="{BD04FF8A-E4C7-2249-97D9-3DB9FEE3B390}"/>
              </a:ext>
            </a:extLst>
          </p:cNvPr>
          <p:cNvSpPr txBox="1">
            <a:spLocks/>
          </p:cNvSpPr>
          <p:nvPr/>
        </p:nvSpPr>
        <p:spPr>
          <a:xfrm>
            <a:off x="2981194" y="6416463"/>
            <a:ext cx="9332302" cy="393406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1" dirty="0">
                <a:solidFill>
                  <a:schemeClr val="accent2"/>
                </a:solidFill>
              </a:rPr>
              <a:t>Extension question: what else could you add to this timeline?</a:t>
            </a:r>
          </a:p>
        </p:txBody>
      </p:sp>
    </p:spTree>
    <p:extLst>
      <p:ext uri="{BB962C8B-B14F-4D97-AF65-F5344CB8AC3E}">
        <p14:creationId xmlns:p14="http://schemas.microsoft.com/office/powerpoint/2010/main" val="1744892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B912FC3-25AA-9748-8B06-AEB00ED74FF7}"/>
              </a:ext>
            </a:extLst>
          </p:cNvPr>
          <p:cNvSpPr txBox="1"/>
          <p:nvPr/>
        </p:nvSpPr>
        <p:spPr>
          <a:xfrm>
            <a:off x="70767" y="274581"/>
            <a:ext cx="2468410" cy="830997"/>
          </a:xfrm>
          <a:prstGeom prst="rect">
            <a:avLst/>
          </a:prstGeom>
          <a:solidFill>
            <a:schemeClr val="accent3"/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doni 72 Book" pitchFamily="2" charset="0"/>
                <a:ea typeface="+mn-ea"/>
                <a:cs typeface="+mn-cs"/>
              </a:rPr>
              <a:t>Palestine becomes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doni 72 Book" pitchFamily="2" charset="0"/>
                <a:ea typeface="+mn-ea"/>
                <a:cs typeface="+mn-cs"/>
              </a:rPr>
              <a:t>modernised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doni 72 Book" pitchFamily="2" charset="0"/>
                <a:ea typeface="+mn-ea"/>
                <a:cs typeface="+mn-cs"/>
              </a:rPr>
              <a:t> as part of the Ottoman Empire</a:t>
            </a:r>
            <a:endParaRPr kumimoji="0" lang="en-GB" sz="16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doni 72 Book" pitchFamily="2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3A55C3-A879-9A4C-AB29-2C97918CEFA2}"/>
              </a:ext>
            </a:extLst>
          </p:cNvPr>
          <p:cNvSpPr txBox="1"/>
          <p:nvPr/>
        </p:nvSpPr>
        <p:spPr>
          <a:xfrm>
            <a:off x="82798" y="1298978"/>
            <a:ext cx="2414437" cy="830997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1600" dirty="0">
                <a:solidFill>
                  <a:schemeClr val="tx1"/>
                </a:solidFill>
                <a:latin typeface="Bodoni 72 Book" pitchFamily="2" charset="0"/>
              </a:rPr>
              <a:t>The </a:t>
            </a:r>
            <a:r>
              <a:rPr lang="en-GB" sz="1600" b="1" dirty="0">
                <a:solidFill>
                  <a:schemeClr val="tx1"/>
                </a:solidFill>
                <a:latin typeface="Bodoni 72 Book" pitchFamily="2" charset="0"/>
              </a:rPr>
              <a:t>Zionist movement</a:t>
            </a:r>
            <a:r>
              <a:rPr lang="en-GB" sz="1600" dirty="0">
                <a:solidFill>
                  <a:schemeClr val="tx1"/>
                </a:solidFill>
                <a:latin typeface="Bodoni 72 Book" pitchFamily="2" charset="0"/>
              </a:rPr>
              <a:t> emerges and holds its first congress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30B909-AAA7-3842-96CE-AF12415B32EA}"/>
              </a:ext>
            </a:extLst>
          </p:cNvPr>
          <p:cNvSpPr txBox="1"/>
          <p:nvPr/>
        </p:nvSpPr>
        <p:spPr>
          <a:xfrm>
            <a:off x="4190525" y="1043543"/>
            <a:ext cx="2488941" cy="830997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accent2"/>
            </a:solidFill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solidFill>
                  <a:schemeClr val="tx1"/>
                </a:solidFill>
                <a:latin typeface="Bodoni 72 Book" pitchFamily="2" charset="0"/>
              </a:rPr>
              <a:t>The </a:t>
            </a:r>
            <a:r>
              <a:rPr lang="en-GB" sz="1600" b="1" dirty="0">
                <a:solidFill>
                  <a:schemeClr val="tx1"/>
                </a:solidFill>
                <a:latin typeface="Bodoni 72 Book" pitchFamily="2" charset="0"/>
              </a:rPr>
              <a:t>Nakba</a:t>
            </a:r>
            <a:r>
              <a:rPr lang="en-GB" sz="1600" dirty="0">
                <a:solidFill>
                  <a:schemeClr val="tx1"/>
                </a:solidFill>
                <a:latin typeface="Bodoni 72 Book" pitchFamily="2" charset="0"/>
              </a:rPr>
              <a:t> takes place and 750,000 Palestinians are forced to leave their homes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doni 72 Book" pitchFamily="2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4F9D90-5041-0C4D-B930-F210D2DD292A}"/>
              </a:ext>
            </a:extLst>
          </p:cNvPr>
          <p:cNvSpPr txBox="1"/>
          <p:nvPr/>
        </p:nvSpPr>
        <p:spPr>
          <a:xfrm>
            <a:off x="55812" y="4227040"/>
            <a:ext cx="2498320" cy="830997"/>
          </a:xfrm>
          <a:prstGeom prst="rect">
            <a:avLst/>
          </a:prstGeom>
          <a:solidFill>
            <a:schemeClr val="accent3"/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doni 72 Book" pitchFamily="2" charset="0"/>
                <a:ea typeface="+mn-ea"/>
                <a:cs typeface="+mn-cs"/>
              </a:rPr>
              <a:t>Britain is given a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doni 72 Book" pitchFamily="2" charset="0"/>
                <a:ea typeface="+mn-ea"/>
                <a:cs typeface="+mn-cs"/>
              </a:rPr>
              <a:t>‘Mandate’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doni 72 Book" pitchFamily="2" charset="0"/>
                <a:ea typeface="+mn-ea"/>
                <a:cs typeface="+mn-cs"/>
              </a:rPr>
              <a:t>to govern Palestine by the League of Nations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B75244-8518-3148-8BD7-39E2B2A54C19}"/>
              </a:ext>
            </a:extLst>
          </p:cNvPr>
          <p:cNvSpPr txBox="1"/>
          <p:nvPr/>
        </p:nvSpPr>
        <p:spPr>
          <a:xfrm>
            <a:off x="44586" y="3163951"/>
            <a:ext cx="2468410" cy="830997"/>
          </a:xfrm>
          <a:prstGeom prst="rect">
            <a:avLst/>
          </a:prstGeom>
          <a:solidFill>
            <a:schemeClr val="accent6"/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doni 72 Book" pitchFamily="2" charset="0"/>
                <a:ea typeface="+mn-ea"/>
                <a:cs typeface="+mn-cs"/>
              </a:rPr>
              <a:t>Balfour promises British support for a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doni 72 Book" pitchFamily="2" charset="0"/>
                <a:ea typeface="+mn-ea"/>
                <a:cs typeface="+mn-cs"/>
              </a:rPr>
              <a:t>‘national home’ 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doni 72 Book" pitchFamily="2" charset="0"/>
                <a:ea typeface="+mn-ea"/>
                <a:cs typeface="+mn-cs"/>
              </a:rPr>
              <a:t>for Jews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doni 72 Book" pitchFamily="2" charset="0"/>
                <a:ea typeface="+mn-ea"/>
                <a:cs typeface="+mn-cs"/>
              </a:rPr>
              <a:t>in Palestine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B0D11F-506E-9E40-BA27-D73D1D53F6E6}"/>
              </a:ext>
            </a:extLst>
          </p:cNvPr>
          <p:cNvSpPr txBox="1"/>
          <p:nvPr/>
        </p:nvSpPr>
        <p:spPr>
          <a:xfrm>
            <a:off x="55812" y="5303737"/>
            <a:ext cx="2498320" cy="1077218"/>
          </a:xfrm>
          <a:prstGeom prst="rect">
            <a:avLst/>
          </a:prstGeom>
          <a:solidFill>
            <a:schemeClr val="accent6"/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doni 72 Book" pitchFamily="2" charset="0"/>
                <a:ea typeface="+mn-ea"/>
                <a:cs typeface="+mn-cs"/>
              </a:rPr>
              <a:t>Britain is to leave Palestine and the UN votes that Palestine will be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doni 72 Book" pitchFamily="2" charset="0"/>
                <a:ea typeface="+mn-ea"/>
                <a:cs typeface="+mn-cs"/>
              </a:rPr>
              <a:t>partitioned </a:t>
            </a:r>
            <a:r>
              <a:rPr lang="en-GB" sz="1600" dirty="0">
                <a:solidFill>
                  <a:schemeClr val="tx1"/>
                </a:solidFill>
                <a:latin typeface="Bodoni 72 Book" pitchFamily="2" charset="0"/>
              </a:rPr>
              <a:t>into Israel and Palestine</a:t>
            </a:r>
            <a:endParaRPr kumimoji="0" lang="en-GB" sz="1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doni 72 Book" pitchFamily="2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0BDFFC7-0115-D64A-B10A-0F52A25ADA69}"/>
              </a:ext>
            </a:extLst>
          </p:cNvPr>
          <p:cNvSpPr txBox="1"/>
          <p:nvPr/>
        </p:nvSpPr>
        <p:spPr>
          <a:xfrm>
            <a:off x="81982" y="2349557"/>
            <a:ext cx="2480748" cy="584775"/>
          </a:xfrm>
          <a:prstGeom prst="rect">
            <a:avLst/>
          </a:prstGeom>
          <a:solidFill>
            <a:schemeClr val="accent3"/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solidFill>
                  <a:schemeClr val="tx1"/>
                </a:solidFill>
                <a:latin typeface="Bodoni 72 Book" pitchFamily="2" charset="0"/>
              </a:rPr>
              <a:t>The Ottoman Empire falls apart during </a:t>
            </a:r>
            <a:r>
              <a:rPr lang="en-GB" sz="1600" b="1" dirty="0">
                <a:solidFill>
                  <a:schemeClr val="tx1"/>
                </a:solidFill>
                <a:latin typeface="Bodoni 72 Book" pitchFamily="2" charset="0"/>
              </a:rPr>
              <a:t>WWI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doni 72 Book" pitchFamily="2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D966B54-1693-5742-BFAD-021AE85DA045}"/>
              </a:ext>
            </a:extLst>
          </p:cNvPr>
          <p:cNvSpPr txBox="1"/>
          <p:nvPr/>
        </p:nvSpPr>
        <p:spPr>
          <a:xfrm>
            <a:off x="2639251" y="520802"/>
            <a:ext cx="1380662" cy="338554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4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odoni 72 Book" pitchFamily="2" charset="0"/>
                <a:ea typeface="+mn-ea"/>
                <a:cs typeface="+mn-cs"/>
              </a:rPr>
              <a:t>1800s</a:t>
            </a:r>
            <a:endParaRPr kumimoji="0" lang="en-GB" sz="16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odoni 72 Book" pitchFamily="2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E407990-A48B-2848-9ECC-5E21CDC22BED}"/>
              </a:ext>
            </a:extLst>
          </p:cNvPr>
          <p:cNvSpPr txBox="1"/>
          <p:nvPr/>
        </p:nvSpPr>
        <p:spPr>
          <a:xfrm>
            <a:off x="2639251" y="1529981"/>
            <a:ext cx="1380662" cy="338554"/>
          </a:xfrm>
          <a:prstGeom prst="rect">
            <a:avLst/>
          </a:prstGeom>
          <a:solidFill>
            <a:schemeClr val="accent6"/>
          </a:solidFill>
          <a:ln w="38100">
            <a:solidFill>
              <a:schemeClr val="accent4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odoni 72 Book" pitchFamily="2" charset="0"/>
                <a:ea typeface="+mn-ea"/>
                <a:cs typeface="+mn-cs"/>
              </a:rPr>
              <a:t>1897</a:t>
            </a:r>
            <a:endParaRPr kumimoji="0" lang="en-GB" sz="16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odoni 72 Book" pitchFamily="2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B9D98ED-64C6-504A-BFE9-455197C7E883}"/>
              </a:ext>
            </a:extLst>
          </p:cNvPr>
          <p:cNvSpPr txBox="1"/>
          <p:nvPr/>
        </p:nvSpPr>
        <p:spPr>
          <a:xfrm>
            <a:off x="2639251" y="2491422"/>
            <a:ext cx="1380662" cy="338554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4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odoni 72 Book" pitchFamily="2" charset="0"/>
                <a:ea typeface="+mn-ea"/>
                <a:cs typeface="+mn-cs"/>
              </a:rPr>
              <a:t>1914-1918</a:t>
            </a:r>
            <a:endParaRPr kumimoji="0" lang="en-GB" sz="16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odoni 72 Book" pitchFamily="2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7FBEB1D-C355-2345-9F31-C6499B089F02}"/>
              </a:ext>
            </a:extLst>
          </p:cNvPr>
          <p:cNvSpPr txBox="1"/>
          <p:nvPr/>
        </p:nvSpPr>
        <p:spPr>
          <a:xfrm>
            <a:off x="2639251" y="4451622"/>
            <a:ext cx="1380662" cy="338554"/>
          </a:xfrm>
          <a:prstGeom prst="rect">
            <a:avLst/>
          </a:prstGeom>
          <a:solidFill>
            <a:schemeClr val="accent6"/>
          </a:solidFill>
          <a:ln w="38100">
            <a:solidFill>
              <a:schemeClr val="accent4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odoni 72 Book" pitchFamily="2" charset="0"/>
                <a:ea typeface="+mn-ea"/>
                <a:cs typeface="+mn-cs"/>
              </a:rPr>
              <a:t>Early 1920s</a:t>
            </a:r>
            <a:endParaRPr kumimoji="0" lang="en-GB" sz="16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odoni 72 Book" pitchFamily="2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DA964AB-9483-E84B-8D7E-D5050CE1B3A5}"/>
              </a:ext>
            </a:extLst>
          </p:cNvPr>
          <p:cNvSpPr txBox="1"/>
          <p:nvPr/>
        </p:nvSpPr>
        <p:spPr>
          <a:xfrm>
            <a:off x="2639251" y="3279625"/>
            <a:ext cx="1380662" cy="584775"/>
          </a:xfrm>
          <a:prstGeom prst="rect">
            <a:avLst/>
          </a:prstGeom>
          <a:solidFill>
            <a:schemeClr val="accent3"/>
          </a:solidFill>
          <a:ln w="38100">
            <a:solidFill>
              <a:schemeClr val="accent4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odoni 72 Book" pitchFamily="2" charset="0"/>
                <a:ea typeface="+mn-ea"/>
                <a:cs typeface="+mn-cs"/>
              </a:rPr>
              <a:t>2</a:t>
            </a:r>
            <a:r>
              <a:rPr kumimoji="0" lang="en-GB" sz="1600" b="0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odoni 72 Book" pitchFamily="2" charset="0"/>
                <a:ea typeface="+mn-ea"/>
                <a:cs typeface="+mn-cs"/>
              </a:rPr>
              <a:t>nd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odoni 72 Book" pitchFamily="2" charset="0"/>
                <a:ea typeface="+mn-ea"/>
                <a:cs typeface="+mn-cs"/>
              </a:rPr>
              <a:t> November 1917</a:t>
            </a:r>
            <a:endParaRPr kumimoji="0" lang="en-GB" sz="16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odoni 72 Book" pitchFamily="2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8FD5830-7F78-AB4F-AB80-3E10D64763D6}"/>
              </a:ext>
            </a:extLst>
          </p:cNvPr>
          <p:cNvSpPr txBox="1"/>
          <p:nvPr/>
        </p:nvSpPr>
        <p:spPr>
          <a:xfrm>
            <a:off x="2639251" y="5541718"/>
            <a:ext cx="1380662" cy="5847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4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odoni 72 Book" pitchFamily="2" charset="0"/>
                <a:ea typeface="+mn-ea"/>
                <a:cs typeface="+mn-cs"/>
              </a:rPr>
              <a:t>November 1947</a:t>
            </a:r>
            <a:endParaRPr kumimoji="0" lang="en-GB" sz="16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odoni 72 Book" pitchFamily="2" charset="0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1141BD7-2A4B-E44F-B102-F1F7C2F63CE7}"/>
              </a:ext>
            </a:extLst>
          </p:cNvPr>
          <p:cNvSpPr txBox="1"/>
          <p:nvPr/>
        </p:nvSpPr>
        <p:spPr>
          <a:xfrm>
            <a:off x="6766148" y="1275476"/>
            <a:ext cx="1380662" cy="338554"/>
          </a:xfrm>
          <a:prstGeom prst="rect">
            <a:avLst/>
          </a:prstGeom>
          <a:solidFill>
            <a:schemeClr val="accent6"/>
          </a:solidFill>
          <a:ln w="38100">
            <a:solidFill>
              <a:schemeClr val="accent4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odoni 72 Book" pitchFamily="2" charset="0"/>
                <a:ea typeface="+mn-ea"/>
                <a:cs typeface="+mn-cs"/>
              </a:rPr>
              <a:t>1948</a:t>
            </a:r>
            <a:endParaRPr kumimoji="0" lang="en-GB" sz="16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odoni 72 Book" pitchFamily="2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7433573-3BA5-4D47-9384-64A328EBC931}"/>
              </a:ext>
            </a:extLst>
          </p:cNvPr>
          <p:cNvSpPr txBox="1"/>
          <p:nvPr/>
        </p:nvSpPr>
        <p:spPr>
          <a:xfrm>
            <a:off x="6748367" y="2505127"/>
            <a:ext cx="1380662" cy="338554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4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odoni 72 Book" pitchFamily="2" charset="0"/>
                <a:ea typeface="+mn-ea"/>
                <a:cs typeface="+mn-cs"/>
              </a:rPr>
              <a:t>14</a:t>
            </a:r>
            <a:r>
              <a:rPr kumimoji="0" lang="en-GB" sz="1600" b="0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odoni 72 Book" pitchFamily="2" charset="0"/>
                <a:ea typeface="+mn-ea"/>
                <a:cs typeface="+mn-cs"/>
              </a:rPr>
              <a:t>th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odoni 72 Book" pitchFamily="2" charset="0"/>
                <a:ea typeface="+mn-ea"/>
                <a:cs typeface="+mn-cs"/>
              </a:rPr>
              <a:t> May 1948</a:t>
            </a:r>
            <a:endParaRPr kumimoji="0" lang="en-GB" sz="16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odoni 72 Book" pitchFamily="2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BE03488-129F-BF48-9F47-FFB74391F3F8}"/>
              </a:ext>
            </a:extLst>
          </p:cNvPr>
          <p:cNvSpPr txBox="1"/>
          <p:nvPr/>
        </p:nvSpPr>
        <p:spPr>
          <a:xfrm>
            <a:off x="6743587" y="3921343"/>
            <a:ext cx="1380662" cy="338554"/>
          </a:xfrm>
          <a:prstGeom prst="rect">
            <a:avLst/>
          </a:prstGeom>
          <a:solidFill>
            <a:schemeClr val="accent3"/>
          </a:solidFill>
          <a:ln w="38100">
            <a:solidFill>
              <a:schemeClr val="accent4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odoni 72 Book" pitchFamily="2" charset="0"/>
                <a:ea typeface="+mn-ea"/>
                <a:cs typeface="+mn-cs"/>
              </a:rPr>
              <a:t>1967</a:t>
            </a:r>
            <a:endParaRPr kumimoji="0" lang="en-GB" sz="16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odoni 72 Book" pitchFamily="2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46839B2-4CCF-E34B-8A62-33F686BB6F40}"/>
              </a:ext>
            </a:extLst>
          </p:cNvPr>
          <p:cNvSpPr txBox="1"/>
          <p:nvPr/>
        </p:nvSpPr>
        <p:spPr>
          <a:xfrm>
            <a:off x="4175020" y="3443189"/>
            <a:ext cx="2488941" cy="1323439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1600" dirty="0">
                <a:solidFill>
                  <a:schemeClr val="tx1"/>
                </a:solidFill>
                <a:latin typeface="Bodoni 72 Book" pitchFamily="2" charset="0"/>
              </a:rPr>
              <a:t>A </a:t>
            </a:r>
            <a:r>
              <a:rPr lang="en-GB" sz="1600" b="1" dirty="0">
                <a:solidFill>
                  <a:schemeClr val="tx1"/>
                </a:solidFill>
                <a:latin typeface="Bodoni 72 Book" pitchFamily="2" charset="0"/>
              </a:rPr>
              <a:t>six-day war </a:t>
            </a:r>
            <a:r>
              <a:rPr lang="en-GB" sz="1600" dirty="0">
                <a:solidFill>
                  <a:schemeClr val="tx1"/>
                </a:solidFill>
                <a:latin typeface="Bodoni 72 Book" pitchFamily="2" charset="0"/>
              </a:rPr>
              <a:t>takes place between Israel, Egypt, Jordan and Syria. As a result, Israel </a:t>
            </a:r>
            <a:r>
              <a:rPr lang="en-GB" sz="1600" b="1" dirty="0">
                <a:solidFill>
                  <a:schemeClr val="tx1"/>
                </a:solidFill>
                <a:latin typeface="Bodoni 72 Book" pitchFamily="2" charset="0"/>
              </a:rPr>
              <a:t>occupies all of historic Palestine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doni 72 Book" pitchFamily="2" charset="0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F6E2570-4B03-F841-AC46-0AA1AEBAAC79}"/>
              </a:ext>
            </a:extLst>
          </p:cNvPr>
          <p:cNvSpPr txBox="1"/>
          <p:nvPr/>
        </p:nvSpPr>
        <p:spPr>
          <a:xfrm>
            <a:off x="4175020" y="2125252"/>
            <a:ext cx="2498320" cy="1077218"/>
          </a:xfrm>
          <a:prstGeom prst="rect">
            <a:avLst/>
          </a:prstGeom>
          <a:solidFill>
            <a:schemeClr val="accent6"/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doni 72 Book" pitchFamily="2" charset="0"/>
                <a:ea typeface="+mn-ea"/>
                <a:cs typeface="+mn-cs"/>
              </a:rPr>
              <a:t>The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doni 72 Book" pitchFamily="2" charset="0"/>
                <a:ea typeface="+mn-ea"/>
                <a:cs typeface="+mn-cs"/>
              </a:rPr>
              <a:t>state of Israel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doni 72 Book" pitchFamily="2" charset="0"/>
                <a:ea typeface="+mn-ea"/>
                <a:cs typeface="+mn-cs"/>
              </a:rPr>
              <a:t>is established, and the rest of Palestine is now governed by Jordan and Egypt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831EAA8-164C-5848-9F7F-9F50EF1BB747}"/>
              </a:ext>
            </a:extLst>
          </p:cNvPr>
          <p:cNvSpPr txBox="1"/>
          <p:nvPr/>
        </p:nvSpPr>
        <p:spPr>
          <a:xfrm>
            <a:off x="8217390" y="464185"/>
            <a:ext cx="2480748" cy="1077218"/>
          </a:xfrm>
          <a:prstGeom prst="rect">
            <a:avLst/>
          </a:prstGeom>
          <a:solidFill>
            <a:schemeClr val="accent6"/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solidFill>
                  <a:schemeClr val="tx1"/>
                </a:solidFill>
                <a:latin typeface="Bodoni 72 Book" pitchFamily="2" charset="0"/>
              </a:rPr>
              <a:t>A massive uprising of Palestinians against Israeli occupation takes place, known as the </a:t>
            </a:r>
            <a:r>
              <a:rPr lang="en-GB" sz="1600" b="1" dirty="0">
                <a:solidFill>
                  <a:schemeClr val="tx1"/>
                </a:solidFill>
                <a:latin typeface="Bodoni 72 Book" pitchFamily="2" charset="0"/>
              </a:rPr>
              <a:t>First Intifada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doni 72 Book" pitchFamily="2" charset="0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FFA5243-CFE9-FB40-BA6C-C2E37D3F405C}"/>
              </a:ext>
            </a:extLst>
          </p:cNvPr>
          <p:cNvSpPr txBox="1"/>
          <p:nvPr/>
        </p:nvSpPr>
        <p:spPr>
          <a:xfrm>
            <a:off x="10767838" y="815199"/>
            <a:ext cx="1353392" cy="338554"/>
          </a:xfrm>
          <a:prstGeom prst="rect">
            <a:avLst/>
          </a:prstGeom>
          <a:solidFill>
            <a:schemeClr val="accent3"/>
          </a:solidFill>
          <a:ln w="38100">
            <a:solidFill>
              <a:schemeClr val="accent4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odoni 72 Book" pitchFamily="2" charset="0"/>
                <a:ea typeface="+mn-ea"/>
                <a:cs typeface="+mn-cs"/>
              </a:rPr>
              <a:t>1987-1993</a:t>
            </a:r>
            <a:endParaRPr kumimoji="0" lang="en-GB" sz="16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odoni 72 Book" pitchFamily="2" charset="0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1BAB050-E5D3-F649-8D13-C094AA42680F}"/>
              </a:ext>
            </a:extLst>
          </p:cNvPr>
          <p:cNvSpPr txBox="1"/>
          <p:nvPr/>
        </p:nvSpPr>
        <p:spPr>
          <a:xfrm>
            <a:off x="10767839" y="3216760"/>
            <a:ext cx="1331986" cy="347330"/>
          </a:xfrm>
          <a:prstGeom prst="rect">
            <a:avLst/>
          </a:prstGeom>
          <a:solidFill>
            <a:schemeClr val="accent3"/>
          </a:solidFill>
          <a:ln w="38100">
            <a:solidFill>
              <a:schemeClr val="accent4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odoni 72 Book" pitchFamily="2" charset="0"/>
                <a:ea typeface="+mn-ea"/>
                <a:cs typeface="+mn-cs"/>
              </a:rPr>
              <a:t>2000-2005</a:t>
            </a:r>
            <a:endParaRPr kumimoji="0" lang="en-GB" sz="16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odoni 72 Book" pitchFamily="2" charset="0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297905E-2313-B14E-91C0-8DBAD51E3A8E}"/>
              </a:ext>
            </a:extLst>
          </p:cNvPr>
          <p:cNvSpPr txBox="1"/>
          <p:nvPr/>
        </p:nvSpPr>
        <p:spPr>
          <a:xfrm>
            <a:off x="8203282" y="1729581"/>
            <a:ext cx="2494856" cy="1077218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solidFill>
                  <a:schemeClr val="tx1"/>
                </a:solidFill>
                <a:latin typeface="Bodoni 72 Book" pitchFamily="2" charset="0"/>
              </a:rPr>
              <a:t>Israel and the PLO agree to work together to achieve peace in the </a:t>
            </a:r>
            <a:r>
              <a:rPr lang="en-GB" sz="1600" b="1" dirty="0">
                <a:solidFill>
                  <a:schemeClr val="tx1"/>
                </a:solidFill>
                <a:latin typeface="Bodoni 72 Book" pitchFamily="2" charset="0"/>
              </a:rPr>
              <a:t>Oslo Accords</a:t>
            </a:r>
            <a:r>
              <a:rPr lang="en-GB" sz="1600" dirty="0">
                <a:solidFill>
                  <a:schemeClr val="tx1"/>
                </a:solidFill>
                <a:latin typeface="Bodoni 72 Book" pitchFamily="2" charset="0"/>
              </a:rPr>
              <a:t> but they fail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doni 72 Book" pitchFamily="2" charset="0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49C4A3F-8332-4A4A-8E07-37747B54892A}"/>
              </a:ext>
            </a:extLst>
          </p:cNvPr>
          <p:cNvSpPr txBox="1"/>
          <p:nvPr/>
        </p:nvSpPr>
        <p:spPr>
          <a:xfrm>
            <a:off x="8199125" y="4045839"/>
            <a:ext cx="2498320" cy="830997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doni 72 Book" pitchFamily="2" charset="0"/>
                <a:ea typeface="+mn-ea"/>
                <a:cs typeface="+mn-cs"/>
              </a:rPr>
              <a:t>Following the 2006 Palestine election, Israel imposes an air, land and sea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doni 72 Book" pitchFamily="2" charset="0"/>
                <a:ea typeface="+mn-ea"/>
                <a:cs typeface="+mn-cs"/>
              </a:rPr>
              <a:t>blockade on Gaza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E766621-31FC-EF49-9C9C-E31114BF5466}"/>
              </a:ext>
            </a:extLst>
          </p:cNvPr>
          <p:cNvSpPr txBox="1"/>
          <p:nvPr/>
        </p:nvSpPr>
        <p:spPr>
          <a:xfrm>
            <a:off x="10767839" y="4327051"/>
            <a:ext cx="1331986" cy="338554"/>
          </a:xfrm>
          <a:prstGeom prst="rect">
            <a:avLst/>
          </a:prstGeom>
          <a:solidFill>
            <a:schemeClr val="accent6"/>
          </a:solidFill>
          <a:ln w="38100">
            <a:solidFill>
              <a:schemeClr val="accent4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odoni 72 Book" pitchFamily="2" charset="0"/>
                <a:ea typeface="+mn-ea"/>
                <a:cs typeface="+mn-cs"/>
              </a:rPr>
              <a:t>2007</a:t>
            </a:r>
            <a:endParaRPr kumimoji="0" lang="en-GB" sz="16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odoni 72 Book" pitchFamily="2" charset="0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BA10B04-0FC3-F147-8C83-610DEB3F7690}"/>
              </a:ext>
            </a:extLst>
          </p:cNvPr>
          <p:cNvSpPr txBox="1"/>
          <p:nvPr/>
        </p:nvSpPr>
        <p:spPr>
          <a:xfrm>
            <a:off x="10777216" y="2023117"/>
            <a:ext cx="1331986" cy="338554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4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odoni 72 Book" pitchFamily="2" charset="0"/>
                <a:ea typeface="+mn-ea"/>
                <a:cs typeface="+mn-cs"/>
              </a:rPr>
              <a:t>1993 &amp; 1995</a:t>
            </a:r>
            <a:endParaRPr kumimoji="0" lang="en-GB" sz="16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odoni 72 Book" pitchFamily="2" charset="0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1851D85-9E2B-AB44-955F-2C3A87C75816}"/>
              </a:ext>
            </a:extLst>
          </p:cNvPr>
          <p:cNvSpPr txBox="1"/>
          <p:nvPr/>
        </p:nvSpPr>
        <p:spPr>
          <a:xfrm>
            <a:off x="8199125" y="5065014"/>
            <a:ext cx="2468410" cy="1323439"/>
          </a:xfrm>
          <a:prstGeom prst="rect">
            <a:avLst/>
          </a:prstGeom>
          <a:solidFill>
            <a:schemeClr val="accent3"/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doni 72 Book" pitchFamily="2" charset="0"/>
                <a:ea typeface="+mn-ea"/>
                <a:cs typeface="+mn-cs"/>
              </a:rPr>
              <a:t>Leading international human rights organisations report that Israel is committing the crime of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doni 72 Book" pitchFamily="2" charset="0"/>
                <a:ea typeface="+mn-ea"/>
                <a:cs typeface="+mn-cs"/>
              </a:rPr>
              <a:t>apartheid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doni 72 Book" pitchFamily="2" charset="0"/>
                <a:ea typeface="+mn-ea"/>
                <a:cs typeface="+mn-cs"/>
              </a:rPr>
              <a:t> against Palestinians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C8AC846-78AB-EB4F-843B-A624EEA3E565}"/>
              </a:ext>
            </a:extLst>
          </p:cNvPr>
          <p:cNvSpPr txBox="1"/>
          <p:nvPr/>
        </p:nvSpPr>
        <p:spPr>
          <a:xfrm>
            <a:off x="6710015" y="5131724"/>
            <a:ext cx="1373060" cy="338554"/>
          </a:xfrm>
          <a:prstGeom prst="rect">
            <a:avLst/>
          </a:prstGeom>
          <a:solidFill>
            <a:schemeClr val="accent3"/>
          </a:solidFill>
          <a:ln w="38100">
            <a:solidFill>
              <a:schemeClr val="accent4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odoni 72 Book" pitchFamily="2" charset="0"/>
                <a:ea typeface="+mn-ea"/>
                <a:cs typeface="+mn-cs"/>
              </a:rPr>
              <a:t>1980</a:t>
            </a:r>
            <a:endParaRPr kumimoji="0" lang="en-GB" sz="16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odoni 72 Book" pitchFamily="2" charset="0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959BF89-51DB-5C4A-8C63-0D0369B4D4DF}"/>
              </a:ext>
            </a:extLst>
          </p:cNvPr>
          <p:cNvSpPr txBox="1"/>
          <p:nvPr/>
        </p:nvSpPr>
        <p:spPr>
          <a:xfrm>
            <a:off x="10767838" y="5534970"/>
            <a:ext cx="1331985" cy="347330"/>
          </a:xfrm>
          <a:prstGeom prst="rect">
            <a:avLst/>
          </a:prstGeom>
          <a:solidFill>
            <a:schemeClr val="accent6"/>
          </a:solidFill>
          <a:ln w="38100">
            <a:solidFill>
              <a:schemeClr val="accent4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odoni 72 Book" pitchFamily="2" charset="0"/>
                <a:ea typeface="+mn-ea"/>
                <a:cs typeface="+mn-cs"/>
              </a:rPr>
              <a:t>2021 -2022</a:t>
            </a:r>
            <a:endParaRPr kumimoji="0" lang="en-GB" sz="16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odoni 72 Book" pitchFamily="2" charset="0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C721827-718E-5349-9619-355F8BC3EED2}"/>
              </a:ext>
            </a:extLst>
          </p:cNvPr>
          <p:cNvSpPr txBox="1"/>
          <p:nvPr/>
        </p:nvSpPr>
        <p:spPr>
          <a:xfrm>
            <a:off x="4136453" y="5007347"/>
            <a:ext cx="2480748" cy="5847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solidFill>
                  <a:schemeClr val="tx1"/>
                </a:solidFill>
                <a:latin typeface="Bodoni 72 Book" pitchFamily="2" charset="0"/>
              </a:rPr>
              <a:t>Israel </a:t>
            </a:r>
            <a:r>
              <a:rPr lang="en-GB" sz="1600" b="1" dirty="0">
                <a:solidFill>
                  <a:schemeClr val="tx1"/>
                </a:solidFill>
                <a:latin typeface="Bodoni 72 Book" pitchFamily="2" charset="0"/>
              </a:rPr>
              <a:t>illegally annexes East Jerusalem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doni 72 Book" pitchFamily="2" charset="0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3F4B7B8-0AC2-C44F-AC72-89BADC513795}"/>
              </a:ext>
            </a:extLst>
          </p:cNvPr>
          <p:cNvSpPr txBox="1"/>
          <p:nvPr/>
        </p:nvSpPr>
        <p:spPr>
          <a:xfrm>
            <a:off x="8217390" y="2994977"/>
            <a:ext cx="2482225" cy="830997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solidFill>
                  <a:schemeClr val="tx1"/>
                </a:solidFill>
                <a:latin typeface="Bodoni 72 Book" pitchFamily="2" charset="0"/>
              </a:rPr>
              <a:t>Another massive Palestinian uprising occurs, known as the </a:t>
            </a:r>
            <a:r>
              <a:rPr lang="en-GB" sz="1600" b="1" dirty="0">
                <a:solidFill>
                  <a:schemeClr val="tx1"/>
                </a:solidFill>
                <a:latin typeface="Bodoni 72 Book" pitchFamily="2" charset="0"/>
              </a:rPr>
              <a:t>Second Intifada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doni 72 Book" pitchFamily="2" charset="0"/>
              <a:ea typeface="+mn-ea"/>
              <a:cs typeface="+mn-cs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7FEB39B-D50B-5243-B98F-4A9602EE6AD0}"/>
              </a:ext>
            </a:extLst>
          </p:cNvPr>
          <p:cNvCxnSpPr/>
          <p:nvPr/>
        </p:nvCxnSpPr>
        <p:spPr>
          <a:xfrm>
            <a:off x="3315294" y="955900"/>
            <a:ext cx="0" cy="46027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6CB8C0CA-19FC-A54C-BD0C-0CB56050F72C}"/>
              </a:ext>
            </a:extLst>
          </p:cNvPr>
          <p:cNvCxnSpPr/>
          <p:nvPr/>
        </p:nvCxnSpPr>
        <p:spPr>
          <a:xfrm>
            <a:off x="3315294" y="1959842"/>
            <a:ext cx="0" cy="46027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BFE7CBB5-15E0-BB46-B25A-92357C3D1E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6198" y="2900199"/>
            <a:ext cx="136248" cy="3831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B78378-A57D-5B4A-92D6-4DCFFE2FAF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7635" y="3945571"/>
            <a:ext cx="203200" cy="571500"/>
          </a:xfrm>
          <a:prstGeom prst="rect">
            <a:avLst/>
          </a:prstGeom>
        </p:spPr>
      </p:pic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4CF612A7-A466-9040-8F31-FC79D3B9824D}"/>
              </a:ext>
            </a:extLst>
          </p:cNvPr>
          <p:cNvCxnSpPr/>
          <p:nvPr/>
        </p:nvCxnSpPr>
        <p:spPr>
          <a:xfrm>
            <a:off x="3299235" y="4919831"/>
            <a:ext cx="0" cy="46027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7BEE0496-9850-CE4E-B0DB-E3FDED5A0F09}"/>
              </a:ext>
            </a:extLst>
          </p:cNvPr>
          <p:cNvCxnSpPr/>
          <p:nvPr/>
        </p:nvCxnSpPr>
        <p:spPr>
          <a:xfrm>
            <a:off x="7444037" y="1828946"/>
            <a:ext cx="0" cy="46027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8E89A617-B75E-0B4F-92D3-DD43F1A565F2}"/>
              </a:ext>
            </a:extLst>
          </p:cNvPr>
          <p:cNvCxnSpPr/>
          <p:nvPr/>
        </p:nvCxnSpPr>
        <p:spPr>
          <a:xfrm>
            <a:off x="7444037" y="3163951"/>
            <a:ext cx="0" cy="46027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A814EE78-0D53-6541-B650-6D4CE03C4CE9}"/>
              </a:ext>
            </a:extLst>
          </p:cNvPr>
          <p:cNvCxnSpPr/>
          <p:nvPr/>
        </p:nvCxnSpPr>
        <p:spPr>
          <a:xfrm>
            <a:off x="7430654" y="4536489"/>
            <a:ext cx="0" cy="46027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A65DA2C3-4D69-F24E-9B0D-FD24C0B57159}"/>
              </a:ext>
            </a:extLst>
          </p:cNvPr>
          <p:cNvCxnSpPr/>
          <p:nvPr/>
        </p:nvCxnSpPr>
        <p:spPr>
          <a:xfrm>
            <a:off x="11480605" y="1385294"/>
            <a:ext cx="0" cy="46027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39088125-C5D4-194B-A62C-56F9A97B8820}"/>
              </a:ext>
            </a:extLst>
          </p:cNvPr>
          <p:cNvCxnSpPr/>
          <p:nvPr/>
        </p:nvCxnSpPr>
        <p:spPr>
          <a:xfrm>
            <a:off x="11447263" y="2572666"/>
            <a:ext cx="0" cy="46027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FCD8A6F6-3F20-EE4F-B449-BA9370A3FE66}"/>
              </a:ext>
            </a:extLst>
          </p:cNvPr>
          <p:cNvCxnSpPr/>
          <p:nvPr/>
        </p:nvCxnSpPr>
        <p:spPr>
          <a:xfrm>
            <a:off x="11447263" y="3715432"/>
            <a:ext cx="0" cy="46027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EB0E10E4-834B-DE40-9915-E609435394B9}"/>
              </a:ext>
            </a:extLst>
          </p:cNvPr>
          <p:cNvCxnSpPr/>
          <p:nvPr/>
        </p:nvCxnSpPr>
        <p:spPr>
          <a:xfrm>
            <a:off x="11447263" y="4901585"/>
            <a:ext cx="0" cy="46027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4231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1" grpId="0" animBg="1"/>
      <p:bldP spid="42" grpId="0" animBg="1"/>
      <p:bldP spid="46" grpId="0" animBg="1"/>
      <p:bldP spid="4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9B1D267D-5C2D-5243-B996-5AAA7703AC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377" y="1633724"/>
            <a:ext cx="1904970" cy="26034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FB8C7C-920E-BE4D-8C04-68D963E0C5E5}"/>
              </a:ext>
            </a:extLst>
          </p:cNvPr>
          <p:cNvSpPr txBox="1"/>
          <p:nvPr/>
        </p:nvSpPr>
        <p:spPr>
          <a:xfrm>
            <a:off x="127377" y="4336405"/>
            <a:ext cx="18032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B4A8BC"/>
                </a:solidFill>
              </a:rPr>
              <a:t>Palestine-Israel</a:t>
            </a:r>
          </a:p>
          <a:p>
            <a:pPr algn="ctr"/>
            <a:r>
              <a:rPr lang="en-GB" b="1" dirty="0">
                <a:solidFill>
                  <a:srgbClr val="B4A8BC"/>
                </a:solidFill>
              </a:rPr>
              <a:t>pre-1918, part of the Ottoman Empire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E5FCDC-EAC9-3A43-960B-CBFD4A5AE08B}"/>
              </a:ext>
            </a:extLst>
          </p:cNvPr>
          <p:cNvSpPr txBox="1"/>
          <p:nvPr/>
        </p:nvSpPr>
        <p:spPr>
          <a:xfrm>
            <a:off x="2036762" y="3989305"/>
            <a:ext cx="17516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ADB03D"/>
                </a:solidFill>
              </a:rPr>
              <a:t>British Mandate to govern Palestine, from</a:t>
            </a:r>
          </a:p>
          <a:p>
            <a:pPr algn="ctr"/>
            <a:r>
              <a:rPr lang="en-GB" b="1" dirty="0">
                <a:solidFill>
                  <a:srgbClr val="ADB03D"/>
                </a:solidFill>
              </a:rPr>
              <a:t>1918 until 1948</a:t>
            </a:r>
          </a:p>
        </p:txBody>
      </p:sp>
      <p:pic>
        <p:nvPicPr>
          <p:cNvPr id="7" name="Picture 2" descr="NPR">
            <a:extLst>
              <a:ext uri="{FF2B5EF4-FFF2-40B4-BE49-F238E27FC236}">
                <a16:creationId xmlns:a16="http://schemas.microsoft.com/office/drawing/2014/main" id="{0F7E5C54-BEC9-0A4D-B060-776A56DE2D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36762" y="2002341"/>
            <a:ext cx="1751604" cy="200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5481AE-6116-D646-8EDF-5078BBD0B6CA}"/>
              </a:ext>
            </a:extLst>
          </p:cNvPr>
          <p:cNvSpPr txBox="1"/>
          <p:nvPr/>
        </p:nvSpPr>
        <p:spPr>
          <a:xfrm>
            <a:off x="5840742" y="3632786"/>
            <a:ext cx="205580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accent3"/>
                </a:solidFill>
              </a:rPr>
              <a:t>Israel and Jordanian-controlled and Egyptian-controlled Palestinian territory </a:t>
            </a:r>
            <a:r>
              <a:rPr lang="en-GB" b="1" i="1" dirty="0">
                <a:solidFill>
                  <a:schemeClr val="accent3"/>
                </a:solidFill>
              </a:rPr>
              <a:t>after</a:t>
            </a:r>
            <a:r>
              <a:rPr lang="en-GB" b="1" dirty="0">
                <a:solidFill>
                  <a:schemeClr val="accent3"/>
                </a:solidFill>
              </a:rPr>
              <a:t> the 1948 war</a:t>
            </a:r>
          </a:p>
        </p:txBody>
      </p:sp>
      <p:pic>
        <p:nvPicPr>
          <p:cNvPr id="9" name="Picture 2" descr="BBC News | In Depth | World | Israel and the Palestinians">
            <a:extLst>
              <a:ext uri="{FF2B5EF4-FFF2-40B4-BE49-F238E27FC236}">
                <a16:creationId xmlns:a16="http://schemas.microsoft.com/office/drawing/2014/main" id="{3531462D-7699-5F47-9BB7-F5D2C1C33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40742" y="1495510"/>
            <a:ext cx="2055805" cy="2103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Palestine and Israel: Mapping an annexation | Infographic News | Al Jazeera">
            <a:extLst>
              <a:ext uri="{FF2B5EF4-FFF2-40B4-BE49-F238E27FC236}">
                <a16:creationId xmlns:a16="http://schemas.microsoft.com/office/drawing/2014/main" id="{B997B777-4B00-804F-AF77-25930B720C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40718" y="1978224"/>
            <a:ext cx="1752651" cy="4620017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DD3D260-E685-1748-A497-EF48F413EDCE}"/>
              </a:ext>
            </a:extLst>
          </p:cNvPr>
          <p:cNvSpPr txBox="1"/>
          <p:nvPr/>
        </p:nvSpPr>
        <p:spPr>
          <a:xfrm>
            <a:off x="8109928" y="937220"/>
            <a:ext cx="17526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0070C0"/>
                </a:solidFill>
              </a:rPr>
              <a:t>Israel occupied </a:t>
            </a:r>
            <a:r>
              <a:rPr lang="en-GB" b="1" i="1" dirty="0">
                <a:solidFill>
                  <a:srgbClr val="0070C0"/>
                </a:solidFill>
              </a:rPr>
              <a:t>all</a:t>
            </a:r>
            <a:r>
              <a:rPr lang="en-GB" b="1" dirty="0">
                <a:solidFill>
                  <a:srgbClr val="0070C0"/>
                </a:solidFill>
              </a:rPr>
              <a:t> of historic Palestine during the Six Day War of 1967</a:t>
            </a:r>
          </a:p>
        </p:txBody>
      </p:sp>
      <p:pic>
        <p:nvPicPr>
          <p:cNvPr id="20" name="Picture 2" descr="United Nations Partition Plan for Palestine - Wikipedia">
            <a:extLst>
              <a:ext uri="{FF2B5EF4-FFF2-40B4-BE49-F238E27FC236}">
                <a16:creationId xmlns:a16="http://schemas.microsoft.com/office/drawing/2014/main" id="{7F5E5CA4-3AC6-F342-A8AB-8E132D0424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93310" y="2547126"/>
            <a:ext cx="1803261" cy="3687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2C26ABB-1793-5741-BA2B-9A945136B395}"/>
              </a:ext>
            </a:extLst>
          </p:cNvPr>
          <p:cNvSpPr txBox="1"/>
          <p:nvPr/>
        </p:nvSpPr>
        <p:spPr>
          <a:xfrm>
            <a:off x="3878176" y="846817"/>
            <a:ext cx="18032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85C1B7"/>
                </a:solidFill>
              </a:rPr>
              <a:t>The </a:t>
            </a:r>
            <a:r>
              <a:rPr lang="en-GB" b="1" i="1" dirty="0">
                <a:solidFill>
                  <a:srgbClr val="85C1B7"/>
                </a:solidFill>
              </a:rPr>
              <a:t>plan</a:t>
            </a:r>
            <a:r>
              <a:rPr lang="en-GB" b="1" dirty="0">
                <a:solidFill>
                  <a:srgbClr val="85C1B7"/>
                </a:solidFill>
              </a:rPr>
              <a:t> for partitioning Palestine into ‘Palestine’ and ‘Israel’ </a:t>
            </a:r>
            <a:r>
              <a:rPr lang="en-GB" b="1" i="1" dirty="0">
                <a:solidFill>
                  <a:srgbClr val="85C1B7"/>
                </a:solidFill>
              </a:rPr>
              <a:t>before</a:t>
            </a:r>
            <a:r>
              <a:rPr lang="en-GB" b="1" dirty="0">
                <a:solidFill>
                  <a:srgbClr val="85C1B7"/>
                </a:solidFill>
              </a:rPr>
              <a:t> the 1948 war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A28E544-3D8C-144C-A9AF-A8CA5934B091}"/>
              </a:ext>
            </a:extLst>
          </p:cNvPr>
          <p:cNvGrpSpPr/>
          <p:nvPr/>
        </p:nvGrpSpPr>
        <p:grpSpPr>
          <a:xfrm>
            <a:off x="10021884" y="659903"/>
            <a:ext cx="2061439" cy="4322511"/>
            <a:chOff x="9758080" y="214209"/>
            <a:chExt cx="2227010" cy="4225157"/>
          </a:xfrm>
        </p:grpSpPr>
        <p:pic>
          <p:nvPicPr>
            <p:cNvPr id="12" name="Picture 2" descr="Israel–Palestine relations - Wikipedia">
              <a:extLst>
                <a:ext uri="{FF2B5EF4-FFF2-40B4-BE49-F238E27FC236}">
                  <a16:creationId xmlns:a16="http://schemas.microsoft.com/office/drawing/2014/main" id="{89E89ADD-D08D-4C4C-8A27-2E873F318A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8080" y="214209"/>
              <a:ext cx="2227010" cy="42251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0A4FE34-D780-3D49-830B-C0760B807A26}"/>
                </a:ext>
              </a:extLst>
            </p:cNvPr>
            <p:cNvSpPr txBox="1"/>
            <p:nvPr/>
          </p:nvSpPr>
          <p:spPr>
            <a:xfrm>
              <a:off x="10724073" y="1249828"/>
              <a:ext cx="776614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dirty="0">
                  <a:latin typeface="Courier" pitchFamily="2" charset="0"/>
                </a:rPr>
                <a:t>The West Bank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D58B2DE-5037-694F-871C-86DA8B06525F}"/>
                </a:ext>
              </a:extLst>
            </p:cNvPr>
            <p:cNvSpPr/>
            <p:nvPr/>
          </p:nvSpPr>
          <p:spPr>
            <a:xfrm>
              <a:off x="9795900" y="2058928"/>
              <a:ext cx="55656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1200" dirty="0">
                  <a:latin typeface="Courier" pitchFamily="2" charset="0"/>
                </a:rPr>
                <a:t>Gaza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F986186-0993-D245-9BB7-6FFE873BE3B9}"/>
                </a:ext>
              </a:extLst>
            </p:cNvPr>
            <p:cNvSpPr/>
            <p:nvPr/>
          </p:nvSpPr>
          <p:spPr>
            <a:xfrm>
              <a:off x="10274677" y="2444863"/>
              <a:ext cx="895663" cy="3008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1400" dirty="0">
                  <a:latin typeface="Courier" pitchFamily="2" charset="0"/>
                </a:rPr>
                <a:t>Israel</a:t>
              </a:r>
            </a:p>
          </p:txBody>
        </p:sp>
      </p:grpSp>
      <p:sp>
        <p:nvSpPr>
          <p:cNvPr id="22" name="Title 1">
            <a:extLst>
              <a:ext uri="{FF2B5EF4-FFF2-40B4-BE49-F238E27FC236}">
                <a16:creationId xmlns:a16="http://schemas.microsoft.com/office/drawing/2014/main" id="{A8078CE8-C396-5A45-90DA-866BE8229289}"/>
              </a:ext>
            </a:extLst>
          </p:cNvPr>
          <p:cNvSpPr txBox="1">
            <a:spLocks/>
          </p:cNvSpPr>
          <p:nvPr/>
        </p:nvSpPr>
        <p:spPr>
          <a:xfrm>
            <a:off x="-62630" y="6266850"/>
            <a:ext cx="4665596" cy="6627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b="1" i="1" dirty="0">
                <a:solidFill>
                  <a:schemeClr val="accent6"/>
                </a:solidFill>
              </a:rPr>
              <a:t>Stick this into your book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DF462D1-0794-634E-8749-26DCF4EE4B18}"/>
              </a:ext>
            </a:extLst>
          </p:cNvPr>
          <p:cNvSpPr txBox="1"/>
          <p:nvPr/>
        </p:nvSpPr>
        <p:spPr>
          <a:xfrm>
            <a:off x="10021884" y="4982414"/>
            <a:ext cx="20614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0F8003"/>
                </a:solidFill>
              </a:rPr>
              <a:t>Israel</a:t>
            </a:r>
            <a:r>
              <a:rPr lang="en-GB" b="1" dirty="0">
                <a:solidFill>
                  <a:srgbClr val="E3801C"/>
                </a:solidFill>
              </a:rPr>
              <a:t> and the occupied Palestinian territories of the West Bank and Gaza </a:t>
            </a:r>
            <a:r>
              <a:rPr lang="en-GB" b="1" i="1" dirty="0">
                <a:solidFill>
                  <a:srgbClr val="E3801C"/>
                </a:solidFill>
              </a:rPr>
              <a:t>today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141A501-547B-0546-AC71-D283D48E7CF4}"/>
              </a:ext>
            </a:extLst>
          </p:cNvPr>
          <p:cNvSpPr/>
          <p:nvPr/>
        </p:nvSpPr>
        <p:spPr>
          <a:xfrm>
            <a:off x="-100208" y="-52040"/>
            <a:ext cx="922169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20b. The changing maps of Palestine-Israel</a:t>
            </a:r>
          </a:p>
        </p:txBody>
      </p:sp>
    </p:spTree>
    <p:extLst>
      <p:ext uri="{BB962C8B-B14F-4D97-AF65-F5344CB8AC3E}">
        <p14:creationId xmlns:p14="http://schemas.microsoft.com/office/powerpoint/2010/main" val="2413861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1" grpId="0"/>
      <p:bldP spid="21" grpId="0"/>
      <p:bldP spid="22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768BC45-6978-4563-AFFC-4378E82C53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lored rectangle">
            <a:extLst>
              <a:ext uri="{FF2B5EF4-FFF2-40B4-BE49-F238E27FC236}">
                <a16:creationId xmlns:a16="http://schemas.microsoft.com/office/drawing/2014/main" id="{A80A8067-64B4-47DF-9C4D-88D9ADEC2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26A1786-0566-3B4D-9C17-09735E73B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/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 pairs, using 20a and 20b, describe 2-3 </a:t>
            </a:r>
            <a:r>
              <a:rPr lang="en-US" sz="4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differences</a:t>
            </a: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between Palestine-Israel in the </a:t>
            </a:r>
            <a:r>
              <a:rPr lang="en-US" sz="4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past</a:t>
            </a: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and </a:t>
            </a:r>
            <a:r>
              <a:rPr lang="en-US" sz="4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today</a:t>
            </a:r>
            <a:b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4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9D1E2788-F6B5-40EE-A733-8187EB22BD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4747614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E5CF20E-32E7-2E4C-93D8-B381D840FB4A}"/>
              </a:ext>
            </a:extLst>
          </p:cNvPr>
          <p:cNvSpPr txBox="1">
            <a:spLocks/>
          </p:cNvSpPr>
          <p:nvPr/>
        </p:nvSpPr>
        <p:spPr>
          <a:xfrm>
            <a:off x="838199" y="3429000"/>
            <a:ext cx="10512552" cy="8983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i="1" dirty="0">
                <a:solidFill>
                  <a:srgbClr val="FFFFFF"/>
                </a:solidFill>
              </a:rPr>
              <a:t>Why</a:t>
            </a:r>
            <a:r>
              <a:rPr lang="en-US" sz="4800" dirty="0">
                <a:solidFill>
                  <a:srgbClr val="FFFFFF"/>
                </a:solidFill>
              </a:rPr>
              <a:t> have these changes happened?</a:t>
            </a:r>
          </a:p>
        </p:txBody>
      </p:sp>
    </p:spTree>
    <p:extLst>
      <p:ext uri="{BB962C8B-B14F-4D97-AF65-F5344CB8AC3E}">
        <p14:creationId xmlns:p14="http://schemas.microsoft.com/office/powerpoint/2010/main" val="12233040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5DB3719-6FDC-4E5D-891D-FF40B7300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BCF511-257E-7F4A-B569-F8497838C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0148"/>
            <a:ext cx="10515600" cy="1325563"/>
          </a:xfrm>
        </p:spPr>
        <p:txBody>
          <a:bodyPr>
            <a:noAutofit/>
          </a:bodyPr>
          <a:lstStyle/>
          <a:p>
            <a:r>
              <a:rPr lang="en-GB" sz="2800" b="1" dirty="0"/>
              <a:t>20c. True or false?</a:t>
            </a:r>
            <a:br>
              <a:rPr lang="en-GB" sz="2800" dirty="0"/>
            </a:br>
            <a:r>
              <a:rPr lang="en-GB" sz="2800" dirty="0"/>
              <a:t>In Lesson 1, you wrote ‘true’ or ‘false’ under each of these statements. Without looking back at your answers from Lesson 1, do this again now: </a:t>
            </a:r>
          </a:p>
        </p:txBody>
      </p:sp>
      <p:sp>
        <p:nvSpPr>
          <p:cNvPr id="18" name="sketch line">
            <a:extLst>
              <a:ext uri="{FF2B5EF4-FFF2-40B4-BE49-F238E27FC236}">
                <a16:creationId xmlns:a16="http://schemas.microsoft.com/office/drawing/2014/main" id="{E0CBAC23-2E3F-4A90-BA59-F8299F6A5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65313"/>
            <a:ext cx="10424160" cy="18288"/>
          </a:xfrm>
          <a:custGeom>
            <a:avLst/>
            <a:gdLst>
              <a:gd name="connsiteX0" fmla="*/ 0 w 10424160"/>
              <a:gd name="connsiteY0" fmla="*/ 0 h 18288"/>
              <a:gd name="connsiteX1" fmla="*/ 903427 w 10424160"/>
              <a:gd name="connsiteY1" fmla="*/ 0 h 18288"/>
              <a:gd name="connsiteX2" fmla="*/ 1389888 w 10424160"/>
              <a:gd name="connsiteY2" fmla="*/ 0 h 18288"/>
              <a:gd name="connsiteX3" fmla="*/ 2189074 w 10424160"/>
              <a:gd name="connsiteY3" fmla="*/ 0 h 18288"/>
              <a:gd name="connsiteX4" fmla="*/ 2675534 w 10424160"/>
              <a:gd name="connsiteY4" fmla="*/ 0 h 18288"/>
              <a:gd name="connsiteX5" fmla="*/ 3370478 w 10424160"/>
              <a:gd name="connsiteY5" fmla="*/ 0 h 18288"/>
              <a:gd name="connsiteX6" fmla="*/ 4169664 w 10424160"/>
              <a:gd name="connsiteY6" fmla="*/ 0 h 18288"/>
              <a:gd name="connsiteX7" fmla="*/ 4551883 w 10424160"/>
              <a:gd name="connsiteY7" fmla="*/ 0 h 18288"/>
              <a:gd name="connsiteX8" fmla="*/ 4934102 w 10424160"/>
              <a:gd name="connsiteY8" fmla="*/ 0 h 18288"/>
              <a:gd name="connsiteX9" fmla="*/ 5837530 w 10424160"/>
              <a:gd name="connsiteY9" fmla="*/ 0 h 18288"/>
              <a:gd name="connsiteX10" fmla="*/ 6532474 w 10424160"/>
              <a:gd name="connsiteY10" fmla="*/ 0 h 18288"/>
              <a:gd name="connsiteX11" fmla="*/ 6914693 w 10424160"/>
              <a:gd name="connsiteY11" fmla="*/ 0 h 18288"/>
              <a:gd name="connsiteX12" fmla="*/ 7609637 w 10424160"/>
              <a:gd name="connsiteY12" fmla="*/ 0 h 18288"/>
              <a:gd name="connsiteX13" fmla="*/ 8513064 w 10424160"/>
              <a:gd name="connsiteY13" fmla="*/ 0 h 18288"/>
              <a:gd name="connsiteX14" fmla="*/ 9103766 w 10424160"/>
              <a:gd name="connsiteY14" fmla="*/ 0 h 18288"/>
              <a:gd name="connsiteX15" fmla="*/ 9694469 w 10424160"/>
              <a:gd name="connsiteY15" fmla="*/ 0 h 18288"/>
              <a:gd name="connsiteX16" fmla="*/ 10424160 w 10424160"/>
              <a:gd name="connsiteY16" fmla="*/ 0 h 18288"/>
              <a:gd name="connsiteX17" fmla="*/ 10424160 w 10424160"/>
              <a:gd name="connsiteY17" fmla="*/ 18288 h 18288"/>
              <a:gd name="connsiteX18" fmla="*/ 9729216 w 10424160"/>
              <a:gd name="connsiteY18" fmla="*/ 18288 h 18288"/>
              <a:gd name="connsiteX19" fmla="*/ 8930030 w 10424160"/>
              <a:gd name="connsiteY19" fmla="*/ 18288 h 18288"/>
              <a:gd name="connsiteX20" fmla="*/ 8130845 w 10424160"/>
              <a:gd name="connsiteY20" fmla="*/ 18288 h 18288"/>
              <a:gd name="connsiteX21" fmla="*/ 7644384 w 10424160"/>
              <a:gd name="connsiteY21" fmla="*/ 18288 h 18288"/>
              <a:gd name="connsiteX22" fmla="*/ 6740957 w 10424160"/>
              <a:gd name="connsiteY22" fmla="*/ 18288 h 18288"/>
              <a:gd name="connsiteX23" fmla="*/ 6046013 w 10424160"/>
              <a:gd name="connsiteY23" fmla="*/ 18288 h 18288"/>
              <a:gd name="connsiteX24" fmla="*/ 5663794 w 10424160"/>
              <a:gd name="connsiteY24" fmla="*/ 18288 h 18288"/>
              <a:gd name="connsiteX25" fmla="*/ 4968850 w 10424160"/>
              <a:gd name="connsiteY25" fmla="*/ 18288 h 18288"/>
              <a:gd name="connsiteX26" fmla="*/ 4378147 w 10424160"/>
              <a:gd name="connsiteY26" fmla="*/ 18288 h 18288"/>
              <a:gd name="connsiteX27" fmla="*/ 3787445 w 10424160"/>
              <a:gd name="connsiteY27" fmla="*/ 18288 h 18288"/>
              <a:gd name="connsiteX28" fmla="*/ 3196742 w 10424160"/>
              <a:gd name="connsiteY28" fmla="*/ 18288 h 18288"/>
              <a:gd name="connsiteX29" fmla="*/ 2606040 w 10424160"/>
              <a:gd name="connsiteY29" fmla="*/ 18288 h 18288"/>
              <a:gd name="connsiteX30" fmla="*/ 1806854 w 10424160"/>
              <a:gd name="connsiteY30" fmla="*/ 18288 h 18288"/>
              <a:gd name="connsiteX31" fmla="*/ 1111910 w 10424160"/>
              <a:gd name="connsiteY31" fmla="*/ 18288 h 18288"/>
              <a:gd name="connsiteX32" fmla="*/ 729691 w 10424160"/>
              <a:gd name="connsiteY32" fmla="*/ 18288 h 18288"/>
              <a:gd name="connsiteX33" fmla="*/ 0 w 10424160"/>
              <a:gd name="connsiteY33" fmla="*/ 18288 h 18288"/>
              <a:gd name="connsiteX34" fmla="*/ 0 w 10424160"/>
              <a:gd name="connsiteY3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4160" h="18288" fill="none" extrusionOk="0">
                <a:moveTo>
                  <a:pt x="0" y="0"/>
                </a:moveTo>
                <a:cubicBezTo>
                  <a:pt x="251416" y="-3874"/>
                  <a:pt x="479411" y="-20508"/>
                  <a:pt x="903427" y="0"/>
                </a:cubicBezTo>
                <a:cubicBezTo>
                  <a:pt x="1327443" y="20508"/>
                  <a:pt x="1177990" y="-7387"/>
                  <a:pt x="1389888" y="0"/>
                </a:cubicBezTo>
                <a:cubicBezTo>
                  <a:pt x="1601786" y="7387"/>
                  <a:pt x="1928602" y="-6697"/>
                  <a:pt x="2189074" y="0"/>
                </a:cubicBezTo>
                <a:cubicBezTo>
                  <a:pt x="2449546" y="6697"/>
                  <a:pt x="2440085" y="-21144"/>
                  <a:pt x="2675534" y="0"/>
                </a:cubicBezTo>
                <a:cubicBezTo>
                  <a:pt x="2910983" y="21144"/>
                  <a:pt x="3026158" y="-11124"/>
                  <a:pt x="3370478" y="0"/>
                </a:cubicBezTo>
                <a:cubicBezTo>
                  <a:pt x="3714798" y="11124"/>
                  <a:pt x="3864539" y="-10660"/>
                  <a:pt x="4169664" y="0"/>
                </a:cubicBezTo>
                <a:cubicBezTo>
                  <a:pt x="4474789" y="10660"/>
                  <a:pt x="4471218" y="16488"/>
                  <a:pt x="4551883" y="0"/>
                </a:cubicBezTo>
                <a:cubicBezTo>
                  <a:pt x="4632548" y="-16488"/>
                  <a:pt x="4786830" y="7986"/>
                  <a:pt x="4934102" y="0"/>
                </a:cubicBezTo>
                <a:cubicBezTo>
                  <a:pt x="5081374" y="-7986"/>
                  <a:pt x="5575881" y="-33003"/>
                  <a:pt x="5837530" y="0"/>
                </a:cubicBezTo>
                <a:cubicBezTo>
                  <a:pt x="6099179" y="33003"/>
                  <a:pt x="6305895" y="14170"/>
                  <a:pt x="6532474" y="0"/>
                </a:cubicBezTo>
                <a:cubicBezTo>
                  <a:pt x="6759053" y="-14170"/>
                  <a:pt x="6726707" y="16121"/>
                  <a:pt x="6914693" y="0"/>
                </a:cubicBezTo>
                <a:cubicBezTo>
                  <a:pt x="7102679" y="-16121"/>
                  <a:pt x="7397857" y="32594"/>
                  <a:pt x="7609637" y="0"/>
                </a:cubicBezTo>
                <a:cubicBezTo>
                  <a:pt x="7821417" y="-32594"/>
                  <a:pt x="8141235" y="-3745"/>
                  <a:pt x="8513064" y="0"/>
                </a:cubicBezTo>
                <a:cubicBezTo>
                  <a:pt x="8884893" y="3745"/>
                  <a:pt x="8877548" y="3359"/>
                  <a:pt x="9103766" y="0"/>
                </a:cubicBezTo>
                <a:cubicBezTo>
                  <a:pt x="9329984" y="-3359"/>
                  <a:pt x="9545570" y="-17843"/>
                  <a:pt x="9694469" y="0"/>
                </a:cubicBezTo>
                <a:cubicBezTo>
                  <a:pt x="9843368" y="17843"/>
                  <a:pt x="10162477" y="-1217"/>
                  <a:pt x="10424160" y="0"/>
                </a:cubicBezTo>
                <a:cubicBezTo>
                  <a:pt x="10424498" y="7640"/>
                  <a:pt x="10423710" y="11289"/>
                  <a:pt x="10424160" y="18288"/>
                </a:cubicBezTo>
                <a:cubicBezTo>
                  <a:pt x="10184680" y="20716"/>
                  <a:pt x="10034768" y="-9357"/>
                  <a:pt x="9729216" y="18288"/>
                </a:cubicBezTo>
                <a:cubicBezTo>
                  <a:pt x="9423664" y="45933"/>
                  <a:pt x="9309220" y="36372"/>
                  <a:pt x="8930030" y="18288"/>
                </a:cubicBezTo>
                <a:cubicBezTo>
                  <a:pt x="8550840" y="204"/>
                  <a:pt x="8513376" y="34707"/>
                  <a:pt x="8130845" y="18288"/>
                </a:cubicBezTo>
                <a:cubicBezTo>
                  <a:pt x="7748315" y="1869"/>
                  <a:pt x="7864674" y="19659"/>
                  <a:pt x="7644384" y="18288"/>
                </a:cubicBezTo>
                <a:cubicBezTo>
                  <a:pt x="7424094" y="16917"/>
                  <a:pt x="6947001" y="55680"/>
                  <a:pt x="6740957" y="18288"/>
                </a:cubicBezTo>
                <a:cubicBezTo>
                  <a:pt x="6534913" y="-19104"/>
                  <a:pt x="6313809" y="33391"/>
                  <a:pt x="6046013" y="18288"/>
                </a:cubicBezTo>
                <a:cubicBezTo>
                  <a:pt x="5778217" y="3185"/>
                  <a:pt x="5786775" y="1439"/>
                  <a:pt x="5663794" y="18288"/>
                </a:cubicBezTo>
                <a:cubicBezTo>
                  <a:pt x="5540813" y="35137"/>
                  <a:pt x="5204724" y="25434"/>
                  <a:pt x="4968850" y="18288"/>
                </a:cubicBezTo>
                <a:cubicBezTo>
                  <a:pt x="4732976" y="11142"/>
                  <a:pt x="4559928" y="34568"/>
                  <a:pt x="4378147" y="18288"/>
                </a:cubicBezTo>
                <a:cubicBezTo>
                  <a:pt x="4196366" y="2008"/>
                  <a:pt x="3992200" y="35409"/>
                  <a:pt x="3787445" y="18288"/>
                </a:cubicBezTo>
                <a:cubicBezTo>
                  <a:pt x="3582690" y="1167"/>
                  <a:pt x="3488876" y="-7583"/>
                  <a:pt x="3196742" y="18288"/>
                </a:cubicBezTo>
                <a:cubicBezTo>
                  <a:pt x="2904608" y="44159"/>
                  <a:pt x="2729828" y="45906"/>
                  <a:pt x="2606040" y="18288"/>
                </a:cubicBezTo>
                <a:cubicBezTo>
                  <a:pt x="2482252" y="-9330"/>
                  <a:pt x="2000672" y="-5498"/>
                  <a:pt x="1806854" y="18288"/>
                </a:cubicBezTo>
                <a:cubicBezTo>
                  <a:pt x="1613036" y="42074"/>
                  <a:pt x="1310933" y="-4240"/>
                  <a:pt x="1111910" y="18288"/>
                </a:cubicBezTo>
                <a:cubicBezTo>
                  <a:pt x="912887" y="40816"/>
                  <a:pt x="891560" y="1701"/>
                  <a:pt x="729691" y="18288"/>
                </a:cubicBezTo>
                <a:cubicBezTo>
                  <a:pt x="567822" y="34875"/>
                  <a:pt x="203025" y="34462"/>
                  <a:pt x="0" y="18288"/>
                </a:cubicBezTo>
                <a:cubicBezTo>
                  <a:pt x="-82" y="11708"/>
                  <a:pt x="-178" y="8956"/>
                  <a:pt x="0" y="0"/>
                </a:cubicBezTo>
                <a:close/>
              </a:path>
              <a:path w="10424160" h="18288" stroke="0" extrusionOk="0">
                <a:moveTo>
                  <a:pt x="0" y="0"/>
                </a:moveTo>
                <a:cubicBezTo>
                  <a:pt x="119910" y="17195"/>
                  <a:pt x="345032" y="1652"/>
                  <a:pt x="590702" y="0"/>
                </a:cubicBezTo>
                <a:cubicBezTo>
                  <a:pt x="836372" y="-1652"/>
                  <a:pt x="830717" y="-10944"/>
                  <a:pt x="972922" y="0"/>
                </a:cubicBezTo>
                <a:cubicBezTo>
                  <a:pt x="1115127" y="10944"/>
                  <a:pt x="1638708" y="17269"/>
                  <a:pt x="1876349" y="0"/>
                </a:cubicBezTo>
                <a:cubicBezTo>
                  <a:pt x="2113990" y="-17269"/>
                  <a:pt x="2263529" y="27642"/>
                  <a:pt x="2467051" y="0"/>
                </a:cubicBezTo>
                <a:cubicBezTo>
                  <a:pt x="2670573" y="-27642"/>
                  <a:pt x="2867743" y="-1552"/>
                  <a:pt x="3057754" y="0"/>
                </a:cubicBezTo>
                <a:cubicBezTo>
                  <a:pt x="3247765" y="1552"/>
                  <a:pt x="3729099" y="45169"/>
                  <a:pt x="3961181" y="0"/>
                </a:cubicBezTo>
                <a:cubicBezTo>
                  <a:pt x="4193263" y="-45169"/>
                  <a:pt x="4313735" y="4067"/>
                  <a:pt x="4447642" y="0"/>
                </a:cubicBezTo>
                <a:cubicBezTo>
                  <a:pt x="4581549" y="-4067"/>
                  <a:pt x="5123626" y="11867"/>
                  <a:pt x="5351069" y="0"/>
                </a:cubicBezTo>
                <a:cubicBezTo>
                  <a:pt x="5578512" y="-11867"/>
                  <a:pt x="6044105" y="-19983"/>
                  <a:pt x="6254496" y="0"/>
                </a:cubicBezTo>
                <a:cubicBezTo>
                  <a:pt x="6464887" y="19983"/>
                  <a:pt x="6664731" y="4232"/>
                  <a:pt x="6949440" y="0"/>
                </a:cubicBezTo>
                <a:cubicBezTo>
                  <a:pt x="7234149" y="-4232"/>
                  <a:pt x="7497205" y="28731"/>
                  <a:pt x="7852867" y="0"/>
                </a:cubicBezTo>
                <a:cubicBezTo>
                  <a:pt x="8208529" y="-28731"/>
                  <a:pt x="8287556" y="2616"/>
                  <a:pt x="8443570" y="0"/>
                </a:cubicBezTo>
                <a:cubicBezTo>
                  <a:pt x="8599584" y="-2616"/>
                  <a:pt x="8871283" y="-14113"/>
                  <a:pt x="9034272" y="0"/>
                </a:cubicBezTo>
                <a:cubicBezTo>
                  <a:pt x="9197261" y="14113"/>
                  <a:pt x="9604978" y="-35623"/>
                  <a:pt x="9833458" y="0"/>
                </a:cubicBezTo>
                <a:cubicBezTo>
                  <a:pt x="10061938" y="35623"/>
                  <a:pt x="10231944" y="-8194"/>
                  <a:pt x="10424160" y="0"/>
                </a:cubicBezTo>
                <a:cubicBezTo>
                  <a:pt x="10424285" y="4395"/>
                  <a:pt x="10424085" y="9776"/>
                  <a:pt x="10424160" y="18288"/>
                </a:cubicBezTo>
                <a:cubicBezTo>
                  <a:pt x="10058736" y="-5772"/>
                  <a:pt x="9942989" y="-18764"/>
                  <a:pt x="9624974" y="18288"/>
                </a:cubicBezTo>
                <a:cubicBezTo>
                  <a:pt x="9306959" y="55340"/>
                  <a:pt x="9229263" y="24995"/>
                  <a:pt x="8930030" y="18288"/>
                </a:cubicBezTo>
                <a:cubicBezTo>
                  <a:pt x="8630797" y="11581"/>
                  <a:pt x="8647263" y="10931"/>
                  <a:pt x="8547811" y="18288"/>
                </a:cubicBezTo>
                <a:cubicBezTo>
                  <a:pt x="8448359" y="25645"/>
                  <a:pt x="8173221" y="219"/>
                  <a:pt x="8061350" y="18288"/>
                </a:cubicBezTo>
                <a:cubicBezTo>
                  <a:pt x="7949479" y="36357"/>
                  <a:pt x="7437002" y="17516"/>
                  <a:pt x="7157923" y="18288"/>
                </a:cubicBezTo>
                <a:cubicBezTo>
                  <a:pt x="6878844" y="19060"/>
                  <a:pt x="6610241" y="8864"/>
                  <a:pt x="6462979" y="18288"/>
                </a:cubicBezTo>
                <a:cubicBezTo>
                  <a:pt x="6315717" y="27712"/>
                  <a:pt x="6124879" y="4989"/>
                  <a:pt x="5976518" y="18288"/>
                </a:cubicBezTo>
                <a:cubicBezTo>
                  <a:pt x="5828157" y="31587"/>
                  <a:pt x="5566880" y="7112"/>
                  <a:pt x="5281574" y="18288"/>
                </a:cubicBezTo>
                <a:cubicBezTo>
                  <a:pt x="4996268" y="29464"/>
                  <a:pt x="5085614" y="20493"/>
                  <a:pt x="4899355" y="18288"/>
                </a:cubicBezTo>
                <a:cubicBezTo>
                  <a:pt x="4713096" y="16083"/>
                  <a:pt x="4606138" y="34359"/>
                  <a:pt x="4517136" y="18288"/>
                </a:cubicBezTo>
                <a:cubicBezTo>
                  <a:pt x="4428134" y="2217"/>
                  <a:pt x="4125335" y="52414"/>
                  <a:pt x="3822192" y="18288"/>
                </a:cubicBezTo>
                <a:cubicBezTo>
                  <a:pt x="3519049" y="-15838"/>
                  <a:pt x="3453132" y="3859"/>
                  <a:pt x="3335731" y="18288"/>
                </a:cubicBezTo>
                <a:cubicBezTo>
                  <a:pt x="3218330" y="32717"/>
                  <a:pt x="2718749" y="-13936"/>
                  <a:pt x="2536546" y="18288"/>
                </a:cubicBezTo>
                <a:cubicBezTo>
                  <a:pt x="2354343" y="50512"/>
                  <a:pt x="2190669" y="3238"/>
                  <a:pt x="2050085" y="18288"/>
                </a:cubicBezTo>
                <a:cubicBezTo>
                  <a:pt x="1909501" y="33338"/>
                  <a:pt x="1520975" y="3062"/>
                  <a:pt x="1250899" y="18288"/>
                </a:cubicBezTo>
                <a:cubicBezTo>
                  <a:pt x="980823" y="33514"/>
                  <a:pt x="992936" y="28036"/>
                  <a:pt x="868680" y="18288"/>
                </a:cubicBezTo>
                <a:cubicBezTo>
                  <a:pt x="744424" y="8540"/>
                  <a:pt x="230364" y="33365"/>
                  <a:pt x="0" y="18288"/>
                </a:cubicBezTo>
                <a:cubicBezTo>
                  <a:pt x="-504" y="12101"/>
                  <a:pt x="-591" y="771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639A5B0-CD7B-452E-ADCD-F4C48468B31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62495464"/>
              </p:ext>
            </p:extLst>
          </p:nvPr>
        </p:nvGraphicFramePr>
        <p:xfrm>
          <a:off x="836676" y="2332163"/>
          <a:ext cx="10515600" cy="3948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itle 1">
            <a:extLst>
              <a:ext uri="{FF2B5EF4-FFF2-40B4-BE49-F238E27FC236}">
                <a16:creationId xmlns:a16="http://schemas.microsoft.com/office/drawing/2014/main" id="{E5E92AB9-E69A-984E-BDFE-B4B447CDAAA1}"/>
              </a:ext>
            </a:extLst>
          </p:cNvPr>
          <p:cNvSpPr txBox="1">
            <a:spLocks/>
          </p:cNvSpPr>
          <p:nvPr/>
        </p:nvSpPr>
        <p:spPr>
          <a:xfrm>
            <a:off x="41541" y="6281039"/>
            <a:ext cx="11987981" cy="7492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968230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80A0C4-67C3-2441-950D-F77AFFBCE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dirty="0">
                <a:solidFill>
                  <a:schemeClr val="accent2"/>
                </a:solidFill>
              </a:rPr>
              <a:t>Working in small groups, compare your answers from </a:t>
            </a:r>
            <a:r>
              <a:rPr lang="en-US" sz="3600" b="1" dirty="0">
                <a:solidFill>
                  <a:srgbClr val="97BF33"/>
                </a:solidFill>
              </a:rPr>
              <a:t>Lesson 1</a:t>
            </a:r>
            <a:r>
              <a:rPr lang="en-US" sz="3600" b="1" dirty="0">
                <a:solidFill>
                  <a:schemeClr val="accent2"/>
                </a:solidFill>
              </a:rPr>
              <a:t> with your answers today. </a:t>
            </a: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603EB0-3152-1E45-AEC2-A9BFC674A4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20040" y="2887508"/>
            <a:ext cx="5614416" cy="311599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CE287F-EAE8-E549-B762-E5104DAF43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141762" y="2874982"/>
            <a:ext cx="5757964" cy="31380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CD06D6B-3A9D-744F-A963-A638D986A1CF}"/>
              </a:ext>
            </a:extLst>
          </p:cNvPr>
          <p:cNvSpPr/>
          <p:nvPr/>
        </p:nvSpPr>
        <p:spPr>
          <a:xfrm>
            <a:off x="3999057" y="1976061"/>
            <a:ext cx="418928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i="1" dirty="0">
                <a:solidFill>
                  <a:schemeClr val="accent2"/>
                </a:solidFill>
                <a:latin typeface="+mj-lt"/>
              </a:rPr>
              <a:t>What has changed? Why?</a:t>
            </a:r>
            <a:endParaRPr lang="en-GB" sz="3000" b="1" i="1" dirty="0">
              <a:solidFill>
                <a:schemeClr val="accent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723497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5DB3719-6FDC-4E5D-891D-FF40B7300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BCF511-257E-7F4A-B569-F8497838C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0148"/>
            <a:ext cx="10515600" cy="1325563"/>
          </a:xfrm>
        </p:spPr>
        <p:txBody>
          <a:bodyPr>
            <a:noAutofit/>
          </a:bodyPr>
          <a:lstStyle/>
          <a:p>
            <a:r>
              <a:rPr lang="en-GB" sz="3200" b="1" dirty="0"/>
              <a:t>20d. Myth vs reality</a:t>
            </a:r>
            <a:br>
              <a:rPr lang="en-GB" sz="3200" dirty="0"/>
            </a:br>
            <a:r>
              <a:rPr lang="en-GB" sz="3200" dirty="0"/>
              <a:t>Working in pairs, can you match up the </a:t>
            </a:r>
            <a:r>
              <a:rPr lang="en-GB" sz="3200" b="1" dirty="0">
                <a:solidFill>
                  <a:srgbClr val="97BF33"/>
                </a:solidFill>
              </a:rPr>
              <a:t>myth</a:t>
            </a:r>
            <a:r>
              <a:rPr lang="en-GB" sz="3200" dirty="0"/>
              <a:t> with the </a:t>
            </a:r>
            <a:r>
              <a:rPr lang="en-GB" sz="3200" b="1" dirty="0">
                <a:solidFill>
                  <a:schemeClr val="accent1"/>
                </a:solidFill>
              </a:rPr>
              <a:t>reality</a:t>
            </a:r>
            <a:r>
              <a:rPr lang="en-GB" sz="3200" dirty="0"/>
              <a:t>?</a:t>
            </a:r>
          </a:p>
        </p:txBody>
      </p:sp>
      <p:sp>
        <p:nvSpPr>
          <p:cNvPr id="18" name="sketch line">
            <a:extLst>
              <a:ext uri="{FF2B5EF4-FFF2-40B4-BE49-F238E27FC236}">
                <a16:creationId xmlns:a16="http://schemas.microsoft.com/office/drawing/2014/main" id="{E0CBAC23-2E3F-4A90-BA59-F8299F6A5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65313"/>
            <a:ext cx="10424160" cy="18288"/>
          </a:xfrm>
          <a:custGeom>
            <a:avLst/>
            <a:gdLst>
              <a:gd name="connsiteX0" fmla="*/ 0 w 10424160"/>
              <a:gd name="connsiteY0" fmla="*/ 0 h 18288"/>
              <a:gd name="connsiteX1" fmla="*/ 903427 w 10424160"/>
              <a:gd name="connsiteY1" fmla="*/ 0 h 18288"/>
              <a:gd name="connsiteX2" fmla="*/ 1389888 w 10424160"/>
              <a:gd name="connsiteY2" fmla="*/ 0 h 18288"/>
              <a:gd name="connsiteX3" fmla="*/ 2189074 w 10424160"/>
              <a:gd name="connsiteY3" fmla="*/ 0 h 18288"/>
              <a:gd name="connsiteX4" fmla="*/ 2675534 w 10424160"/>
              <a:gd name="connsiteY4" fmla="*/ 0 h 18288"/>
              <a:gd name="connsiteX5" fmla="*/ 3370478 w 10424160"/>
              <a:gd name="connsiteY5" fmla="*/ 0 h 18288"/>
              <a:gd name="connsiteX6" fmla="*/ 4169664 w 10424160"/>
              <a:gd name="connsiteY6" fmla="*/ 0 h 18288"/>
              <a:gd name="connsiteX7" fmla="*/ 4551883 w 10424160"/>
              <a:gd name="connsiteY7" fmla="*/ 0 h 18288"/>
              <a:gd name="connsiteX8" fmla="*/ 4934102 w 10424160"/>
              <a:gd name="connsiteY8" fmla="*/ 0 h 18288"/>
              <a:gd name="connsiteX9" fmla="*/ 5837530 w 10424160"/>
              <a:gd name="connsiteY9" fmla="*/ 0 h 18288"/>
              <a:gd name="connsiteX10" fmla="*/ 6532474 w 10424160"/>
              <a:gd name="connsiteY10" fmla="*/ 0 h 18288"/>
              <a:gd name="connsiteX11" fmla="*/ 6914693 w 10424160"/>
              <a:gd name="connsiteY11" fmla="*/ 0 h 18288"/>
              <a:gd name="connsiteX12" fmla="*/ 7609637 w 10424160"/>
              <a:gd name="connsiteY12" fmla="*/ 0 h 18288"/>
              <a:gd name="connsiteX13" fmla="*/ 8513064 w 10424160"/>
              <a:gd name="connsiteY13" fmla="*/ 0 h 18288"/>
              <a:gd name="connsiteX14" fmla="*/ 9103766 w 10424160"/>
              <a:gd name="connsiteY14" fmla="*/ 0 h 18288"/>
              <a:gd name="connsiteX15" fmla="*/ 9694469 w 10424160"/>
              <a:gd name="connsiteY15" fmla="*/ 0 h 18288"/>
              <a:gd name="connsiteX16" fmla="*/ 10424160 w 10424160"/>
              <a:gd name="connsiteY16" fmla="*/ 0 h 18288"/>
              <a:gd name="connsiteX17" fmla="*/ 10424160 w 10424160"/>
              <a:gd name="connsiteY17" fmla="*/ 18288 h 18288"/>
              <a:gd name="connsiteX18" fmla="*/ 9729216 w 10424160"/>
              <a:gd name="connsiteY18" fmla="*/ 18288 h 18288"/>
              <a:gd name="connsiteX19" fmla="*/ 8930030 w 10424160"/>
              <a:gd name="connsiteY19" fmla="*/ 18288 h 18288"/>
              <a:gd name="connsiteX20" fmla="*/ 8130845 w 10424160"/>
              <a:gd name="connsiteY20" fmla="*/ 18288 h 18288"/>
              <a:gd name="connsiteX21" fmla="*/ 7644384 w 10424160"/>
              <a:gd name="connsiteY21" fmla="*/ 18288 h 18288"/>
              <a:gd name="connsiteX22" fmla="*/ 6740957 w 10424160"/>
              <a:gd name="connsiteY22" fmla="*/ 18288 h 18288"/>
              <a:gd name="connsiteX23" fmla="*/ 6046013 w 10424160"/>
              <a:gd name="connsiteY23" fmla="*/ 18288 h 18288"/>
              <a:gd name="connsiteX24" fmla="*/ 5663794 w 10424160"/>
              <a:gd name="connsiteY24" fmla="*/ 18288 h 18288"/>
              <a:gd name="connsiteX25" fmla="*/ 4968850 w 10424160"/>
              <a:gd name="connsiteY25" fmla="*/ 18288 h 18288"/>
              <a:gd name="connsiteX26" fmla="*/ 4378147 w 10424160"/>
              <a:gd name="connsiteY26" fmla="*/ 18288 h 18288"/>
              <a:gd name="connsiteX27" fmla="*/ 3787445 w 10424160"/>
              <a:gd name="connsiteY27" fmla="*/ 18288 h 18288"/>
              <a:gd name="connsiteX28" fmla="*/ 3196742 w 10424160"/>
              <a:gd name="connsiteY28" fmla="*/ 18288 h 18288"/>
              <a:gd name="connsiteX29" fmla="*/ 2606040 w 10424160"/>
              <a:gd name="connsiteY29" fmla="*/ 18288 h 18288"/>
              <a:gd name="connsiteX30" fmla="*/ 1806854 w 10424160"/>
              <a:gd name="connsiteY30" fmla="*/ 18288 h 18288"/>
              <a:gd name="connsiteX31" fmla="*/ 1111910 w 10424160"/>
              <a:gd name="connsiteY31" fmla="*/ 18288 h 18288"/>
              <a:gd name="connsiteX32" fmla="*/ 729691 w 10424160"/>
              <a:gd name="connsiteY32" fmla="*/ 18288 h 18288"/>
              <a:gd name="connsiteX33" fmla="*/ 0 w 10424160"/>
              <a:gd name="connsiteY33" fmla="*/ 18288 h 18288"/>
              <a:gd name="connsiteX34" fmla="*/ 0 w 10424160"/>
              <a:gd name="connsiteY3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4160" h="18288" fill="none" extrusionOk="0">
                <a:moveTo>
                  <a:pt x="0" y="0"/>
                </a:moveTo>
                <a:cubicBezTo>
                  <a:pt x="251416" y="-3874"/>
                  <a:pt x="479411" y="-20508"/>
                  <a:pt x="903427" y="0"/>
                </a:cubicBezTo>
                <a:cubicBezTo>
                  <a:pt x="1327443" y="20508"/>
                  <a:pt x="1177990" y="-7387"/>
                  <a:pt x="1389888" y="0"/>
                </a:cubicBezTo>
                <a:cubicBezTo>
                  <a:pt x="1601786" y="7387"/>
                  <a:pt x="1928602" y="-6697"/>
                  <a:pt x="2189074" y="0"/>
                </a:cubicBezTo>
                <a:cubicBezTo>
                  <a:pt x="2449546" y="6697"/>
                  <a:pt x="2440085" y="-21144"/>
                  <a:pt x="2675534" y="0"/>
                </a:cubicBezTo>
                <a:cubicBezTo>
                  <a:pt x="2910983" y="21144"/>
                  <a:pt x="3026158" y="-11124"/>
                  <a:pt x="3370478" y="0"/>
                </a:cubicBezTo>
                <a:cubicBezTo>
                  <a:pt x="3714798" y="11124"/>
                  <a:pt x="3864539" y="-10660"/>
                  <a:pt x="4169664" y="0"/>
                </a:cubicBezTo>
                <a:cubicBezTo>
                  <a:pt x="4474789" y="10660"/>
                  <a:pt x="4471218" y="16488"/>
                  <a:pt x="4551883" y="0"/>
                </a:cubicBezTo>
                <a:cubicBezTo>
                  <a:pt x="4632548" y="-16488"/>
                  <a:pt x="4786830" y="7986"/>
                  <a:pt x="4934102" y="0"/>
                </a:cubicBezTo>
                <a:cubicBezTo>
                  <a:pt x="5081374" y="-7986"/>
                  <a:pt x="5575881" y="-33003"/>
                  <a:pt x="5837530" y="0"/>
                </a:cubicBezTo>
                <a:cubicBezTo>
                  <a:pt x="6099179" y="33003"/>
                  <a:pt x="6305895" y="14170"/>
                  <a:pt x="6532474" y="0"/>
                </a:cubicBezTo>
                <a:cubicBezTo>
                  <a:pt x="6759053" y="-14170"/>
                  <a:pt x="6726707" y="16121"/>
                  <a:pt x="6914693" y="0"/>
                </a:cubicBezTo>
                <a:cubicBezTo>
                  <a:pt x="7102679" y="-16121"/>
                  <a:pt x="7397857" y="32594"/>
                  <a:pt x="7609637" y="0"/>
                </a:cubicBezTo>
                <a:cubicBezTo>
                  <a:pt x="7821417" y="-32594"/>
                  <a:pt x="8141235" y="-3745"/>
                  <a:pt x="8513064" y="0"/>
                </a:cubicBezTo>
                <a:cubicBezTo>
                  <a:pt x="8884893" y="3745"/>
                  <a:pt x="8877548" y="3359"/>
                  <a:pt x="9103766" y="0"/>
                </a:cubicBezTo>
                <a:cubicBezTo>
                  <a:pt x="9329984" y="-3359"/>
                  <a:pt x="9545570" y="-17843"/>
                  <a:pt x="9694469" y="0"/>
                </a:cubicBezTo>
                <a:cubicBezTo>
                  <a:pt x="9843368" y="17843"/>
                  <a:pt x="10162477" y="-1217"/>
                  <a:pt x="10424160" y="0"/>
                </a:cubicBezTo>
                <a:cubicBezTo>
                  <a:pt x="10424498" y="7640"/>
                  <a:pt x="10423710" y="11289"/>
                  <a:pt x="10424160" y="18288"/>
                </a:cubicBezTo>
                <a:cubicBezTo>
                  <a:pt x="10184680" y="20716"/>
                  <a:pt x="10034768" y="-9357"/>
                  <a:pt x="9729216" y="18288"/>
                </a:cubicBezTo>
                <a:cubicBezTo>
                  <a:pt x="9423664" y="45933"/>
                  <a:pt x="9309220" y="36372"/>
                  <a:pt x="8930030" y="18288"/>
                </a:cubicBezTo>
                <a:cubicBezTo>
                  <a:pt x="8550840" y="204"/>
                  <a:pt x="8513376" y="34707"/>
                  <a:pt x="8130845" y="18288"/>
                </a:cubicBezTo>
                <a:cubicBezTo>
                  <a:pt x="7748315" y="1869"/>
                  <a:pt x="7864674" y="19659"/>
                  <a:pt x="7644384" y="18288"/>
                </a:cubicBezTo>
                <a:cubicBezTo>
                  <a:pt x="7424094" y="16917"/>
                  <a:pt x="6947001" y="55680"/>
                  <a:pt x="6740957" y="18288"/>
                </a:cubicBezTo>
                <a:cubicBezTo>
                  <a:pt x="6534913" y="-19104"/>
                  <a:pt x="6313809" y="33391"/>
                  <a:pt x="6046013" y="18288"/>
                </a:cubicBezTo>
                <a:cubicBezTo>
                  <a:pt x="5778217" y="3185"/>
                  <a:pt x="5786775" y="1439"/>
                  <a:pt x="5663794" y="18288"/>
                </a:cubicBezTo>
                <a:cubicBezTo>
                  <a:pt x="5540813" y="35137"/>
                  <a:pt x="5204724" y="25434"/>
                  <a:pt x="4968850" y="18288"/>
                </a:cubicBezTo>
                <a:cubicBezTo>
                  <a:pt x="4732976" y="11142"/>
                  <a:pt x="4559928" y="34568"/>
                  <a:pt x="4378147" y="18288"/>
                </a:cubicBezTo>
                <a:cubicBezTo>
                  <a:pt x="4196366" y="2008"/>
                  <a:pt x="3992200" y="35409"/>
                  <a:pt x="3787445" y="18288"/>
                </a:cubicBezTo>
                <a:cubicBezTo>
                  <a:pt x="3582690" y="1167"/>
                  <a:pt x="3488876" y="-7583"/>
                  <a:pt x="3196742" y="18288"/>
                </a:cubicBezTo>
                <a:cubicBezTo>
                  <a:pt x="2904608" y="44159"/>
                  <a:pt x="2729828" y="45906"/>
                  <a:pt x="2606040" y="18288"/>
                </a:cubicBezTo>
                <a:cubicBezTo>
                  <a:pt x="2482252" y="-9330"/>
                  <a:pt x="2000672" y="-5498"/>
                  <a:pt x="1806854" y="18288"/>
                </a:cubicBezTo>
                <a:cubicBezTo>
                  <a:pt x="1613036" y="42074"/>
                  <a:pt x="1310933" y="-4240"/>
                  <a:pt x="1111910" y="18288"/>
                </a:cubicBezTo>
                <a:cubicBezTo>
                  <a:pt x="912887" y="40816"/>
                  <a:pt x="891560" y="1701"/>
                  <a:pt x="729691" y="18288"/>
                </a:cubicBezTo>
                <a:cubicBezTo>
                  <a:pt x="567822" y="34875"/>
                  <a:pt x="203025" y="34462"/>
                  <a:pt x="0" y="18288"/>
                </a:cubicBezTo>
                <a:cubicBezTo>
                  <a:pt x="-82" y="11708"/>
                  <a:pt x="-178" y="8956"/>
                  <a:pt x="0" y="0"/>
                </a:cubicBezTo>
                <a:close/>
              </a:path>
              <a:path w="10424160" h="18288" stroke="0" extrusionOk="0">
                <a:moveTo>
                  <a:pt x="0" y="0"/>
                </a:moveTo>
                <a:cubicBezTo>
                  <a:pt x="119910" y="17195"/>
                  <a:pt x="345032" y="1652"/>
                  <a:pt x="590702" y="0"/>
                </a:cubicBezTo>
                <a:cubicBezTo>
                  <a:pt x="836372" y="-1652"/>
                  <a:pt x="830717" y="-10944"/>
                  <a:pt x="972922" y="0"/>
                </a:cubicBezTo>
                <a:cubicBezTo>
                  <a:pt x="1115127" y="10944"/>
                  <a:pt x="1638708" y="17269"/>
                  <a:pt x="1876349" y="0"/>
                </a:cubicBezTo>
                <a:cubicBezTo>
                  <a:pt x="2113990" y="-17269"/>
                  <a:pt x="2263529" y="27642"/>
                  <a:pt x="2467051" y="0"/>
                </a:cubicBezTo>
                <a:cubicBezTo>
                  <a:pt x="2670573" y="-27642"/>
                  <a:pt x="2867743" y="-1552"/>
                  <a:pt x="3057754" y="0"/>
                </a:cubicBezTo>
                <a:cubicBezTo>
                  <a:pt x="3247765" y="1552"/>
                  <a:pt x="3729099" y="45169"/>
                  <a:pt x="3961181" y="0"/>
                </a:cubicBezTo>
                <a:cubicBezTo>
                  <a:pt x="4193263" y="-45169"/>
                  <a:pt x="4313735" y="4067"/>
                  <a:pt x="4447642" y="0"/>
                </a:cubicBezTo>
                <a:cubicBezTo>
                  <a:pt x="4581549" y="-4067"/>
                  <a:pt x="5123626" y="11867"/>
                  <a:pt x="5351069" y="0"/>
                </a:cubicBezTo>
                <a:cubicBezTo>
                  <a:pt x="5578512" y="-11867"/>
                  <a:pt x="6044105" y="-19983"/>
                  <a:pt x="6254496" y="0"/>
                </a:cubicBezTo>
                <a:cubicBezTo>
                  <a:pt x="6464887" y="19983"/>
                  <a:pt x="6664731" y="4232"/>
                  <a:pt x="6949440" y="0"/>
                </a:cubicBezTo>
                <a:cubicBezTo>
                  <a:pt x="7234149" y="-4232"/>
                  <a:pt x="7497205" y="28731"/>
                  <a:pt x="7852867" y="0"/>
                </a:cubicBezTo>
                <a:cubicBezTo>
                  <a:pt x="8208529" y="-28731"/>
                  <a:pt x="8287556" y="2616"/>
                  <a:pt x="8443570" y="0"/>
                </a:cubicBezTo>
                <a:cubicBezTo>
                  <a:pt x="8599584" y="-2616"/>
                  <a:pt x="8871283" y="-14113"/>
                  <a:pt x="9034272" y="0"/>
                </a:cubicBezTo>
                <a:cubicBezTo>
                  <a:pt x="9197261" y="14113"/>
                  <a:pt x="9604978" y="-35623"/>
                  <a:pt x="9833458" y="0"/>
                </a:cubicBezTo>
                <a:cubicBezTo>
                  <a:pt x="10061938" y="35623"/>
                  <a:pt x="10231944" y="-8194"/>
                  <a:pt x="10424160" y="0"/>
                </a:cubicBezTo>
                <a:cubicBezTo>
                  <a:pt x="10424285" y="4395"/>
                  <a:pt x="10424085" y="9776"/>
                  <a:pt x="10424160" y="18288"/>
                </a:cubicBezTo>
                <a:cubicBezTo>
                  <a:pt x="10058736" y="-5772"/>
                  <a:pt x="9942989" y="-18764"/>
                  <a:pt x="9624974" y="18288"/>
                </a:cubicBezTo>
                <a:cubicBezTo>
                  <a:pt x="9306959" y="55340"/>
                  <a:pt x="9229263" y="24995"/>
                  <a:pt x="8930030" y="18288"/>
                </a:cubicBezTo>
                <a:cubicBezTo>
                  <a:pt x="8630797" y="11581"/>
                  <a:pt x="8647263" y="10931"/>
                  <a:pt x="8547811" y="18288"/>
                </a:cubicBezTo>
                <a:cubicBezTo>
                  <a:pt x="8448359" y="25645"/>
                  <a:pt x="8173221" y="219"/>
                  <a:pt x="8061350" y="18288"/>
                </a:cubicBezTo>
                <a:cubicBezTo>
                  <a:pt x="7949479" y="36357"/>
                  <a:pt x="7437002" y="17516"/>
                  <a:pt x="7157923" y="18288"/>
                </a:cubicBezTo>
                <a:cubicBezTo>
                  <a:pt x="6878844" y="19060"/>
                  <a:pt x="6610241" y="8864"/>
                  <a:pt x="6462979" y="18288"/>
                </a:cubicBezTo>
                <a:cubicBezTo>
                  <a:pt x="6315717" y="27712"/>
                  <a:pt x="6124879" y="4989"/>
                  <a:pt x="5976518" y="18288"/>
                </a:cubicBezTo>
                <a:cubicBezTo>
                  <a:pt x="5828157" y="31587"/>
                  <a:pt x="5566880" y="7112"/>
                  <a:pt x="5281574" y="18288"/>
                </a:cubicBezTo>
                <a:cubicBezTo>
                  <a:pt x="4996268" y="29464"/>
                  <a:pt x="5085614" y="20493"/>
                  <a:pt x="4899355" y="18288"/>
                </a:cubicBezTo>
                <a:cubicBezTo>
                  <a:pt x="4713096" y="16083"/>
                  <a:pt x="4606138" y="34359"/>
                  <a:pt x="4517136" y="18288"/>
                </a:cubicBezTo>
                <a:cubicBezTo>
                  <a:pt x="4428134" y="2217"/>
                  <a:pt x="4125335" y="52414"/>
                  <a:pt x="3822192" y="18288"/>
                </a:cubicBezTo>
                <a:cubicBezTo>
                  <a:pt x="3519049" y="-15838"/>
                  <a:pt x="3453132" y="3859"/>
                  <a:pt x="3335731" y="18288"/>
                </a:cubicBezTo>
                <a:cubicBezTo>
                  <a:pt x="3218330" y="32717"/>
                  <a:pt x="2718749" y="-13936"/>
                  <a:pt x="2536546" y="18288"/>
                </a:cubicBezTo>
                <a:cubicBezTo>
                  <a:pt x="2354343" y="50512"/>
                  <a:pt x="2190669" y="3238"/>
                  <a:pt x="2050085" y="18288"/>
                </a:cubicBezTo>
                <a:cubicBezTo>
                  <a:pt x="1909501" y="33338"/>
                  <a:pt x="1520975" y="3062"/>
                  <a:pt x="1250899" y="18288"/>
                </a:cubicBezTo>
                <a:cubicBezTo>
                  <a:pt x="980823" y="33514"/>
                  <a:pt x="992936" y="28036"/>
                  <a:pt x="868680" y="18288"/>
                </a:cubicBezTo>
                <a:cubicBezTo>
                  <a:pt x="744424" y="8540"/>
                  <a:pt x="230364" y="33365"/>
                  <a:pt x="0" y="18288"/>
                </a:cubicBezTo>
                <a:cubicBezTo>
                  <a:pt x="-504" y="12101"/>
                  <a:pt x="-591" y="771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5E92AB9-E69A-984E-BDFE-B4B447CDAAA1}"/>
              </a:ext>
            </a:extLst>
          </p:cNvPr>
          <p:cNvSpPr txBox="1">
            <a:spLocks/>
          </p:cNvSpPr>
          <p:nvPr/>
        </p:nvSpPr>
        <p:spPr>
          <a:xfrm>
            <a:off x="41541" y="6281039"/>
            <a:ext cx="11987981" cy="7492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graphicFrame>
        <p:nvGraphicFramePr>
          <p:cNvPr id="11" name="Content Placeholder 2">
            <a:extLst>
              <a:ext uri="{FF2B5EF4-FFF2-40B4-BE49-F238E27FC236}">
                <a16:creationId xmlns:a16="http://schemas.microsoft.com/office/drawing/2014/main" id="{34A349B6-9523-2D47-8A9E-36FB4F254D8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1187135"/>
              </p:ext>
            </p:extLst>
          </p:nvPr>
        </p:nvGraphicFramePr>
        <p:xfrm>
          <a:off x="213506" y="3667788"/>
          <a:ext cx="11761940" cy="31027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0" name="Content Placeholder 2">
            <a:extLst>
              <a:ext uri="{FF2B5EF4-FFF2-40B4-BE49-F238E27FC236}">
                <a16:creationId xmlns:a16="http://schemas.microsoft.com/office/drawing/2014/main" id="{2D9D80E9-F7E4-7B44-AD0B-39C00BD6664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5604068"/>
              </p:ext>
            </p:extLst>
          </p:nvPr>
        </p:nvGraphicFramePr>
        <p:xfrm>
          <a:off x="838200" y="2024636"/>
          <a:ext cx="10515600" cy="18310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5251071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53DACE-4437-AF46-9254-6E8B9C28C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860" y="742591"/>
            <a:ext cx="3600860" cy="5431536"/>
          </a:xfrm>
        </p:spPr>
        <p:txBody>
          <a:bodyPr>
            <a:normAutofit/>
          </a:bodyPr>
          <a:lstStyle/>
          <a:p>
            <a:pPr algn="ctr"/>
            <a:r>
              <a:rPr lang="en-GB" sz="5400" b="1" dirty="0"/>
              <a:t>Learning objectives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74F646-04D5-FA41-A9AD-C6143C360A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1587" y="1299121"/>
            <a:ext cx="6348109" cy="425975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dirty="0"/>
              <a:t>By the end of this lesson, you should be able to: </a:t>
            </a:r>
          </a:p>
          <a:p>
            <a:r>
              <a:rPr lang="en-GB" i="1" dirty="0"/>
              <a:t>Describe</a:t>
            </a:r>
            <a:r>
              <a:rPr lang="en-GB" dirty="0"/>
              <a:t> the main changes over time in Palestine-Israel</a:t>
            </a:r>
          </a:p>
          <a:p>
            <a:r>
              <a:rPr lang="en-GB" i="1" dirty="0"/>
              <a:t>Explain</a:t>
            </a:r>
            <a:r>
              <a:rPr lang="en-GB" dirty="0"/>
              <a:t> the main changes over time in Palestine-Israel </a:t>
            </a:r>
          </a:p>
          <a:p>
            <a:r>
              <a:rPr lang="en-GB" dirty="0"/>
              <a:t>Suggest what should be done about the situation in Palestine-Israel</a:t>
            </a:r>
          </a:p>
        </p:txBody>
      </p:sp>
    </p:spTree>
    <p:extLst>
      <p:ext uri="{BB962C8B-B14F-4D97-AF65-F5344CB8AC3E}">
        <p14:creationId xmlns:p14="http://schemas.microsoft.com/office/powerpoint/2010/main" val="14735060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5DB3719-6FDC-4E5D-891D-FF40B7300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sketch line">
            <a:extLst>
              <a:ext uri="{FF2B5EF4-FFF2-40B4-BE49-F238E27FC236}">
                <a16:creationId xmlns:a16="http://schemas.microsoft.com/office/drawing/2014/main" id="{E0CBAC23-2E3F-4A90-BA59-F8299F6A5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65313"/>
            <a:ext cx="10424160" cy="18288"/>
          </a:xfrm>
          <a:custGeom>
            <a:avLst/>
            <a:gdLst>
              <a:gd name="connsiteX0" fmla="*/ 0 w 10424160"/>
              <a:gd name="connsiteY0" fmla="*/ 0 h 18288"/>
              <a:gd name="connsiteX1" fmla="*/ 903427 w 10424160"/>
              <a:gd name="connsiteY1" fmla="*/ 0 h 18288"/>
              <a:gd name="connsiteX2" fmla="*/ 1389888 w 10424160"/>
              <a:gd name="connsiteY2" fmla="*/ 0 h 18288"/>
              <a:gd name="connsiteX3" fmla="*/ 2189074 w 10424160"/>
              <a:gd name="connsiteY3" fmla="*/ 0 h 18288"/>
              <a:gd name="connsiteX4" fmla="*/ 2675534 w 10424160"/>
              <a:gd name="connsiteY4" fmla="*/ 0 h 18288"/>
              <a:gd name="connsiteX5" fmla="*/ 3370478 w 10424160"/>
              <a:gd name="connsiteY5" fmla="*/ 0 h 18288"/>
              <a:gd name="connsiteX6" fmla="*/ 4169664 w 10424160"/>
              <a:gd name="connsiteY6" fmla="*/ 0 h 18288"/>
              <a:gd name="connsiteX7" fmla="*/ 4551883 w 10424160"/>
              <a:gd name="connsiteY7" fmla="*/ 0 h 18288"/>
              <a:gd name="connsiteX8" fmla="*/ 4934102 w 10424160"/>
              <a:gd name="connsiteY8" fmla="*/ 0 h 18288"/>
              <a:gd name="connsiteX9" fmla="*/ 5837530 w 10424160"/>
              <a:gd name="connsiteY9" fmla="*/ 0 h 18288"/>
              <a:gd name="connsiteX10" fmla="*/ 6532474 w 10424160"/>
              <a:gd name="connsiteY10" fmla="*/ 0 h 18288"/>
              <a:gd name="connsiteX11" fmla="*/ 6914693 w 10424160"/>
              <a:gd name="connsiteY11" fmla="*/ 0 h 18288"/>
              <a:gd name="connsiteX12" fmla="*/ 7609637 w 10424160"/>
              <a:gd name="connsiteY12" fmla="*/ 0 h 18288"/>
              <a:gd name="connsiteX13" fmla="*/ 8513064 w 10424160"/>
              <a:gd name="connsiteY13" fmla="*/ 0 h 18288"/>
              <a:gd name="connsiteX14" fmla="*/ 9103766 w 10424160"/>
              <a:gd name="connsiteY14" fmla="*/ 0 h 18288"/>
              <a:gd name="connsiteX15" fmla="*/ 9694469 w 10424160"/>
              <a:gd name="connsiteY15" fmla="*/ 0 h 18288"/>
              <a:gd name="connsiteX16" fmla="*/ 10424160 w 10424160"/>
              <a:gd name="connsiteY16" fmla="*/ 0 h 18288"/>
              <a:gd name="connsiteX17" fmla="*/ 10424160 w 10424160"/>
              <a:gd name="connsiteY17" fmla="*/ 18288 h 18288"/>
              <a:gd name="connsiteX18" fmla="*/ 9729216 w 10424160"/>
              <a:gd name="connsiteY18" fmla="*/ 18288 h 18288"/>
              <a:gd name="connsiteX19" fmla="*/ 8930030 w 10424160"/>
              <a:gd name="connsiteY19" fmla="*/ 18288 h 18288"/>
              <a:gd name="connsiteX20" fmla="*/ 8130845 w 10424160"/>
              <a:gd name="connsiteY20" fmla="*/ 18288 h 18288"/>
              <a:gd name="connsiteX21" fmla="*/ 7644384 w 10424160"/>
              <a:gd name="connsiteY21" fmla="*/ 18288 h 18288"/>
              <a:gd name="connsiteX22" fmla="*/ 6740957 w 10424160"/>
              <a:gd name="connsiteY22" fmla="*/ 18288 h 18288"/>
              <a:gd name="connsiteX23" fmla="*/ 6046013 w 10424160"/>
              <a:gd name="connsiteY23" fmla="*/ 18288 h 18288"/>
              <a:gd name="connsiteX24" fmla="*/ 5663794 w 10424160"/>
              <a:gd name="connsiteY24" fmla="*/ 18288 h 18288"/>
              <a:gd name="connsiteX25" fmla="*/ 4968850 w 10424160"/>
              <a:gd name="connsiteY25" fmla="*/ 18288 h 18288"/>
              <a:gd name="connsiteX26" fmla="*/ 4378147 w 10424160"/>
              <a:gd name="connsiteY26" fmla="*/ 18288 h 18288"/>
              <a:gd name="connsiteX27" fmla="*/ 3787445 w 10424160"/>
              <a:gd name="connsiteY27" fmla="*/ 18288 h 18288"/>
              <a:gd name="connsiteX28" fmla="*/ 3196742 w 10424160"/>
              <a:gd name="connsiteY28" fmla="*/ 18288 h 18288"/>
              <a:gd name="connsiteX29" fmla="*/ 2606040 w 10424160"/>
              <a:gd name="connsiteY29" fmla="*/ 18288 h 18288"/>
              <a:gd name="connsiteX30" fmla="*/ 1806854 w 10424160"/>
              <a:gd name="connsiteY30" fmla="*/ 18288 h 18288"/>
              <a:gd name="connsiteX31" fmla="*/ 1111910 w 10424160"/>
              <a:gd name="connsiteY31" fmla="*/ 18288 h 18288"/>
              <a:gd name="connsiteX32" fmla="*/ 729691 w 10424160"/>
              <a:gd name="connsiteY32" fmla="*/ 18288 h 18288"/>
              <a:gd name="connsiteX33" fmla="*/ 0 w 10424160"/>
              <a:gd name="connsiteY33" fmla="*/ 18288 h 18288"/>
              <a:gd name="connsiteX34" fmla="*/ 0 w 10424160"/>
              <a:gd name="connsiteY3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4160" h="18288" fill="none" extrusionOk="0">
                <a:moveTo>
                  <a:pt x="0" y="0"/>
                </a:moveTo>
                <a:cubicBezTo>
                  <a:pt x="251416" y="-3874"/>
                  <a:pt x="479411" y="-20508"/>
                  <a:pt x="903427" y="0"/>
                </a:cubicBezTo>
                <a:cubicBezTo>
                  <a:pt x="1327443" y="20508"/>
                  <a:pt x="1177990" y="-7387"/>
                  <a:pt x="1389888" y="0"/>
                </a:cubicBezTo>
                <a:cubicBezTo>
                  <a:pt x="1601786" y="7387"/>
                  <a:pt x="1928602" y="-6697"/>
                  <a:pt x="2189074" y="0"/>
                </a:cubicBezTo>
                <a:cubicBezTo>
                  <a:pt x="2449546" y="6697"/>
                  <a:pt x="2440085" y="-21144"/>
                  <a:pt x="2675534" y="0"/>
                </a:cubicBezTo>
                <a:cubicBezTo>
                  <a:pt x="2910983" y="21144"/>
                  <a:pt x="3026158" y="-11124"/>
                  <a:pt x="3370478" y="0"/>
                </a:cubicBezTo>
                <a:cubicBezTo>
                  <a:pt x="3714798" y="11124"/>
                  <a:pt x="3864539" y="-10660"/>
                  <a:pt x="4169664" y="0"/>
                </a:cubicBezTo>
                <a:cubicBezTo>
                  <a:pt x="4474789" y="10660"/>
                  <a:pt x="4471218" y="16488"/>
                  <a:pt x="4551883" y="0"/>
                </a:cubicBezTo>
                <a:cubicBezTo>
                  <a:pt x="4632548" y="-16488"/>
                  <a:pt x="4786830" y="7986"/>
                  <a:pt x="4934102" y="0"/>
                </a:cubicBezTo>
                <a:cubicBezTo>
                  <a:pt x="5081374" y="-7986"/>
                  <a:pt x="5575881" y="-33003"/>
                  <a:pt x="5837530" y="0"/>
                </a:cubicBezTo>
                <a:cubicBezTo>
                  <a:pt x="6099179" y="33003"/>
                  <a:pt x="6305895" y="14170"/>
                  <a:pt x="6532474" y="0"/>
                </a:cubicBezTo>
                <a:cubicBezTo>
                  <a:pt x="6759053" y="-14170"/>
                  <a:pt x="6726707" y="16121"/>
                  <a:pt x="6914693" y="0"/>
                </a:cubicBezTo>
                <a:cubicBezTo>
                  <a:pt x="7102679" y="-16121"/>
                  <a:pt x="7397857" y="32594"/>
                  <a:pt x="7609637" y="0"/>
                </a:cubicBezTo>
                <a:cubicBezTo>
                  <a:pt x="7821417" y="-32594"/>
                  <a:pt x="8141235" y="-3745"/>
                  <a:pt x="8513064" y="0"/>
                </a:cubicBezTo>
                <a:cubicBezTo>
                  <a:pt x="8884893" y="3745"/>
                  <a:pt x="8877548" y="3359"/>
                  <a:pt x="9103766" y="0"/>
                </a:cubicBezTo>
                <a:cubicBezTo>
                  <a:pt x="9329984" y="-3359"/>
                  <a:pt x="9545570" y="-17843"/>
                  <a:pt x="9694469" y="0"/>
                </a:cubicBezTo>
                <a:cubicBezTo>
                  <a:pt x="9843368" y="17843"/>
                  <a:pt x="10162477" y="-1217"/>
                  <a:pt x="10424160" y="0"/>
                </a:cubicBezTo>
                <a:cubicBezTo>
                  <a:pt x="10424498" y="7640"/>
                  <a:pt x="10423710" y="11289"/>
                  <a:pt x="10424160" y="18288"/>
                </a:cubicBezTo>
                <a:cubicBezTo>
                  <a:pt x="10184680" y="20716"/>
                  <a:pt x="10034768" y="-9357"/>
                  <a:pt x="9729216" y="18288"/>
                </a:cubicBezTo>
                <a:cubicBezTo>
                  <a:pt x="9423664" y="45933"/>
                  <a:pt x="9309220" y="36372"/>
                  <a:pt x="8930030" y="18288"/>
                </a:cubicBezTo>
                <a:cubicBezTo>
                  <a:pt x="8550840" y="204"/>
                  <a:pt x="8513376" y="34707"/>
                  <a:pt x="8130845" y="18288"/>
                </a:cubicBezTo>
                <a:cubicBezTo>
                  <a:pt x="7748315" y="1869"/>
                  <a:pt x="7864674" y="19659"/>
                  <a:pt x="7644384" y="18288"/>
                </a:cubicBezTo>
                <a:cubicBezTo>
                  <a:pt x="7424094" y="16917"/>
                  <a:pt x="6947001" y="55680"/>
                  <a:pt x="6740957" y="18288"/>
                </a:cubicBezTo>
                <a:cubicBezTo>
                  <a:pt x="6534913" y="-19104"/>
                  <a:pt x="6313809" y="33391"/>
                  <a:pt x="6046013" y="18288"/>
                </a:cubicBezTo>
                <a:cubicBezTo>
                  <a:pt x="5778217" y="3185"/>
                  <a:pt x="5786775" y="1439"/>
                  <a:pt x="5663794" y="18288"/>
                </a:cubicBezTo>
                <a:cubicBezTo>
                  <a:pt x="5540813" y="35137"/>
                  <a:pt x="5204724" y="25434"/>
                  <a:pt x="4968850" y="18288"/>
                </a:cubicBezTo>
                <a:cubicBezTo>
                  <a:pt x="4732976" y="11142"/>
                  <a:pt x="4559928" y="34568"/>
                  <a:pt x="4378147" y="18288"/>
                </a:cubicBezTo>
                <a:cubicBezTo>
                  <a:pt x="4196366" y="2008"/>
                  <a:pt x="3992200" y="35409"/>
                  <a:pt x="3787445" y="18288"/>
                </a:cubicBezTo>
                <a:cubicBezTo>
                  <a:pt x="3582690" y="1167"/>
                  <a:pt x="3488876" y="-7583"/>
                  <a:pt x="3196742" y="18288"/>
                </a:cubicBezTo>
                <a:cubicBezTo>
                  <a:pt x="2904608" y="44159"/>
                  <a:pt x="2729828" y="45906"/>
                  <a:pt x="2606040" y="18288"/>
                </a:cubicBezTo>
                <a:cubicBezTo>
                  <a:pt x="2482252" y="-9330"/>
                  <a:pt x="2000672" y="-5498"/>
                  <a:pt x="1806854" y="18288"/>
                </a:cubicBezTo>
                <a:cubicBezTo>
                  <a:pt x="1613036" y="42074"/>
                  <a:pt x="1310933" y="-4240"/>
                  <a:pt x="1111910" y="18288"/>
                </a:cubicBezTo>
                <a:cubicBezTo>
                  <a:pt x="912887" y="40816"/>
                  <a:pt x="891560" y="1701"/>
                  <a:pt x="729691" y="18288"/>
                </a:cubicBezTo>
                <a:cubicBezTo>
                  <a:pt x="567822" y="34875"/>
                  <a:pt x="203025" y="34462"/>
                  <a:pt x="0" y="18288"/>
                </a:cubicBezTo>
                <a:cubicBezTo>
                  <a:pt x="-82" y="11708"/>
                  <a:pt x="-178" y="8956"/>
                  <a:pt x="0" y="0"/>
                </a:cubicBezTo>
                <a:close/>
              </a:path>
              <a:path w="10424160" h="18288" stroke="0" extrusionOk="0">
                <a:moveTo>
                  <a:pt x="0" y="0"/>
                </a:moveTo>
                <a:cubicBezTo>
                  <a:pt x="119910" y="17195"/>
                  <a:pt x="345032" y="1652"/>
                  <a:pt x="590702" y="0"/>
                </a:cubicBezTo>
                <a:cubicBezTo>
                  <a:pt x="836372" y="-1652"/>
                  <a:pt x="830717" y="-10944"/>
                  <a:pt x="972922" y="0"/>
                </a:cubicBezTo>
                <a:cubicBezTo>
                  <a:pt x="1115127" y="10944"/>
                  <a:pt x="1638708" y="17269"/>
                  <a:pt x="1876349" y="0"/>
                </a:cubicBezTo>
                <a:cubicBezTo>
                  <a:pt x="2113990" y="-17269"/>
                  <a:pt x="2263529" y="27642"/>
                  <a:pt x="2467051" y="0"/>
                </a:cubicBezTo>
                <a:cubicBezTo>
                  <a:pt x="2670573" y="-27642"/>
                  <a:pt x="2867743" y="-1552"/>
                  <a:pt x="3057754" y="0"/>
                </a:cubicBezTo>
                <a:cubicBezTo>
                  <a:pt x="3247765" y="1552"/>
                  <a:pt x="3729099" y="45169"/>
                  <a:pt x="3961181" y="0"/>
                </a:cubicBezTo>
                <a:cubicBezTo>
                  <a:pt x="4193263" y="-45169"/>
                  <a:pt x="4313735" y="4067"/>
                  <a:pt x="4447642" y="0"/>
                </a:cubicBezTo>
                <a:cubicBezTo>
                  <a:pt x="4581549" y="-4067"/>
                  <a:pt x="5123626" y="11867"/>
                  <a:pt x="5351069" y="0"/>
                </a:cubicBezTo>
                <a:cubicBezTo>
                  <a:pt x="5578512" y="-11867"/>
                  <a:pt x="6044105" y="-19983"/>
                  <a:pt x="6254496" y="0"/>
                </a:cubicBezTo>
                <a:cubicBezTo>
                  <a:pt x="6464887" y="19983"/>
                  <a:pt x="6664731" y="4232"/>
                  <a:pt x="6949440" y="0"/>
                </a:cubicBezTo>
                <a:cubicBezTo>
                  <a:pt x="7234149" y="-4232"/>
                  <a:pt x="7497205" y="28731"/>
                  <a:pt x="7852867" y="0"/>
                </a:cubicBezTo>
                <a:cubicBezTo>
                  <a:pt x="8208529" y="-28731"/>
                  <a:pt x="8287556" y="2616"/>
                  <a:pt x="8443570" y="0"/>
                </a:cubicBezTo>
                <a:cubicBezTo>
                  <a:pt x="8599584" y="-2616"/>
                  <a:pt x="8871283" y="-14113"/>
                  <a:pt x="9034272" y="0"/>
                </a:cubicBezTo>
                <a:cubicBezTo>
                  <a:pt x="9197261" y="14113"/>
                  <a:pt x="9604978" y="-35623"/>
                  <a:pt x="9833458" y="0"/>
                </a:cubicBezTo>
                <a:cubicBezTo>
                  <a:pt x="10061938" y="35623"/>
                  <a:pt x="10231944" y="-8194"/>
                  <a:pt x="10424160" y="0"/>
                </a:cubicBezTo>
                <a:cubicBezTo>
                  <a:pt x="10424285" y="4395"/>
                  <a:pt x="10424085" y="9776"/>
                  <a:pt x="10424160" y="18288"/>
                </a:cubicBezTo>
                <a:cubicBezTo>
                  <a:pt x="10058736" y="-5772"/>
                  <a:pt x="9942989" y="-18764"/>
                  <a:pt x="9624974" y="18288"/>
                </a:cubicBezTo>
                <a:cubicBezTo>
                  <a:pt x="9306959" y="55340"/>
                  <a:pt x="9229263" y="24995"/>
                  <a:pt x="8930030" y="18288"/>
                </a:cubicBezTo>
                <a:cubicBezTo>
                  <a:pt x="8630797" y="11581"/>
                  <a:pt x="8647263" y="10931"/>
                  <a:pt x="8547811" y="18288"/>
                </a:cubicBezTo>
                <a:cubicBezTo>
                  <a:pt x="8448359" y="25645"/>
                  <a:pt x="8173221" y="219"/>
                  <a:pt x="8061350" y="18288"/>
                </a:cubicBezTo>
                <a:cubicBezTo>
                  <a:pt x="7949479" y="36357"/>
                  <a:pt x="7437002" y="17516"/>
                  <a:pt x="7157923" y="18288"/>
                </a:cubicBezTo>
                <a:cubicBezTo>
                  <a:pt x="6878844" y="19060"/>
                  <a:pt x="6610241" y="8864"/>
                  <a:pt x="6462979" y="18288"/>
                </a:cubicBezTo>
                <a:cubicBezTo>
                  <a:pt x="6315717" y="27712"/>
                  <a:pt x="6124879" y="4989"/>
                  <a:pt x="5976518" y="18288"/>
                </a:cubicBezTo>
                <a:cubicBezTo>
                  <a:pt x="5828157" y="31587"/>
                  <a:pt x="5566880" y="7112"/>
                  <a:pt x="5281574" y="18288"/>
                </a:cubicBezTo>
                <a:cubicBezTo>
                  <a:pt x="4996268" y="29464"/>
                  <a:pt x="5085614" y="20493"/>
                  <a:pt x="4899355" y="18288"/>
                </a:cubicBezTo>
                <a:cubicBezTo>
                  <a:pt x="4713096" y="16083"/>
                  <a:pt x="4606138" y="34359"/>
                  <a:pt x="4517136" y="18288"/>
                </a:cubicBezTo>
                <a:cubicBezTo>
                  <a:pt x="4428134" y="2217"/>
                  <a:pt x="4125335" y="52414"/>
                  <a:pt x="3822192" y="18288"/>
                </a:cubicBezTo>
                <a:cubicBezTo>
                  <a:pt x="3519049" y="-15838"/>
                  <a:pt x="3453132" y="3859"/>
                  <a:pt x="3335731" y="18288"/>
                </a:cubicBezTo>
                <a:cubicBezTo>
                  <a:pt x="3218330" y="32717"/>
                  <a:pt x="2718749" y="-13936"/>
                  <a:pt x="2536546" y="18288"/>
                </a:cubicBezTo>
                <a:cubicBezTo>
                  <a:pt x="2354343" y="50512"/>
                  <a:pt x="2190669" y="3238"/>
                  <a:pt x="2050085" y="18288"/>
                </a:cubicBezTo>
                <a:cubicBezTo>
                  <a:pt x="1909501" y="33338"/>
                  <a:pt x="1520975" y="3062"/>
                  <a:pt x="1250899" y="18288"/>
                </a:cubicBezTo>
                <a:cubicBezTo>
                  <a:pt x="980823" y="33514"/>
                  <a:pt x="992936" y="28036"/>
                  <a:pt x="868680" y="18288"/>
                </a:cubicBezTo>
                <a:cubicBezTo>
                  <a:pt x="744424" y="8540"/>
                  <a:pt x="230364" y="33365"/>
                  <a:pt x="0" y="18288"/>
                </a:cubicBezTo>
                <a:cubicBezTo>
                  <a:pt x="-504" y="12101"/>
                  <a:pt x="-591" y="771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5E92AB9-E69A-984E-BDFE-B4B447CDAAA1}"/>
              </a:ext>
            </a:extLst>
          </p:cNvPr>
          <p:cNvSpPr txBox="1">
            <a:spLocks/>
          </p:cNvSpPr>
          <p:nvPr/>
        </p:nvSpPr>
        <p:spPr>
          <a:xfrm>
            <a:off x="41541" y="6281039"/>
            <a:ext cx="11987981" cy="7492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graphicFrame>
        <p:nvGraphicFramePr>
          <p:cNvPr id="11" name="Content Placeholder 2">
            <a:extLst>
              <a:ext uri="{FF2B5EF4-FFF2-40B4-BE49-F238E27FC236}">
                <a16:creationId xmlns:a16="http://schemas.microsoft.com/office/drawing/2014/main" id="{34A349B6-9523-2D47-8A9E-36FB4F254D8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6844937"/>
              </p:ext>
            </p:extLst>
          </p:nvPr>
        </p:nvGraphicFramePr>
        <p:xfrm>
          <a:off x="213506" y="3667788"/>
          <a:ext cx="11761940" cy="3099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1C532C0-513C-C143-8B2D-BBFFB1F2C001}"/>
              </a:ext>
            </a:extLst>
          </p:cNvPr>
          <p:cNvCxnSpPr>
            <a:cxnSpLocks/>
          </p:cNvCxnSpPr>
          <p:nvPr/>
        </p:nvCxnSpPr>
        <p:spPr>
          <a:xfrm flipH="1">
            <a:off x="1208868" y="3532340"/>
            <a:ext cx="494672" cy="51271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91B33BE-5295-E14C-BF37-41E963699A9A}"/>
              </a:ext>
            </a:extLst>
          </p:cNvPr>
          <p:cNvCxnSpPr>
            <a:cxnSpLocks/>
          </p:cNvCxnSpPr>
          <p:nvPr/>
        </p:nvCxnSpPr>
        <p:spPr>
          <a:xfrm flipH="1">
            <a:off x="3626603" y="3532340"/>
            <a:ext cx="294044" cy="51271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30E81F7-9E30-C042-B534-F83B02C238B3}"/>
              </a:ext>
            </a:extLst>
          </p:cNvPr>
          <p:cNvCxnSpPr>
            <a:cxnSpLocks/>
          </p:cNvCxnSpPr>
          <p:nvPr/>
        </p:nvCxnSpPr>
        <p:spPr>
          <a:xfrm>
            <a:off x="6096000" y="3532340"/>
            <a:ext cx="0" cy="51271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C15E8E9-9FF4-6F40-99C6-1EF33BB45FA1}"/>
              </a:ext>
            </a:extLst>
          </p:cNvPr>
          <p:cNvCxnSpPr>
            <a:cxnSpLocks/>
          </p:cNvCxnSpPr>
          <p:nvPr/>
        </p:nvCxnSpPr>
        <p:spPr>
          <a:xfrm>
            <a:off x="8217074" y="3532340"/>
            <a:ext cx="275997" cy="51271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27B22DD-18BB-EE44-9A4C-7D5D580D5962}"/>
              </a:ext>
            </a:extLst>
          </p:cNvPr>
          <p:cNvCxnSpPr>
            <a:cxnSpLocks/>
          </p:cNvCxnSpPr>
          <p:nvPr/>
        </p:nvCxnSpPr>
        <p:spPr>
          <a:xfrm>
            <a:off x="10296395" y="3532340"/>
            <a:ext cx="536920" cy="51271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2" name="Content Placeholder 2">
            <a:extLst>
              <a:ext uri="{FF2B5EF4-FFF2-40B4-BE49-F238E27FC236}">
                <a16:creationId xmlns:a16="http://schemas.microsoft.com/office/drawing/2014/main" id="{5F011CD5-5ACE-9F4B-82C8-8DA5FF7AD6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6647515"/>
              </p:ext>
            </p:extLst>
          </p:nvPr>
        </p:nvGraphicFramePr>
        <p:xfrm>
          <a:off x="838200" y="2024636"/>
          <a:ext cx="10515600" cy="18310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41" name="Title 1">
            <a:extLst>
              <a:ext uri="{FF2B5EF4-FFF2-40B4-BE49-F238E27FC236}">
                <a16:creationId xmlns:a16="http://schemas.microsoft.com/office/drawing/2014/main" id="{C1003887-1D80-E644-97B6-4518C73E4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0148"/>
            <a:ext cx="10515600" cy="1325563"/>
          </a:xfrm>
        </p:spPr>
        <p:txBody>
          <a:bodyPr>
            <a:noAutofit/>
          </a:bodyPr>
          <a:lstStyle/>
          <a:p>
            <a:r>
              <a:rPr lang="en-GB" sz="3200" b="1" dirty="0"/>
              <a:t>20d. Myth vs reality</a:t>
            </a:r>
            <a:br>
              <a:rPr lang="en-GB" sz="3200" dirty="0"/>
            </a:br>
            <a:r>
              <a:rPr lang="en-GB" sz="3200" dirty="0"/>
              <a:t>Working in pairs, can you match up the </a:t>
            </a:r>
            <a:r>
              <a:rPr lang="en-GB" sz="3200" b="1" dirty="0">
                <a:solidFill>
                  <a:srgbClr val="97BF33"/>
                </a:solidFill>
              </a:rPr>
              <a:t>myth</a:t>
            </a:r>
            <a:r>
              <a:rPr lang="en-GB" sz="3200" dirty="0"/>
              <a:t> with the </a:t>
            </a:r>
            <a:r>
              <a:rPr lang="en-GB" sz="3200" b="1" dirty="0">
                <a:solidFill>
                  <a:schemeClr val="accent1"/>
                </a:solidFill>
              </a:rPr>
              <a:t>reality</a:t>
            </a:r>
            <a:r>
              <a:rPr lang="en-GB" sz="32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75520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A9EC9E1C-6711-6F42-8FEA-9F21410C9F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20869663-6020-3F4C-A489-A854EB3E9F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024AC9F6-A58A-A54F-8001-35E2A6C786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83C59351-330B-1640-B93B-925AB87F7C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8E8022EE-A48F-B740-A577-4033165ED3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Sub>
          <a:bldDgm bld="one"/>
        </p:bldSub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7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9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3524DD-0290-834F-B6AF-634A0E5EF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074" y="1396686"/>
            <a:ext cx="3576290" cy="4064628"/>
          </a:xfrm>
        </p:spPr>
        <p:txBody>
          <a:bodyPr>
            <a:normAutofit/>
          </a:bodyPr>
          <a:lstStyle/>
          <a:p>
            <a:r>
              <a:rPr lang="en-GB" sz="4000" dirty="0">
                <a:solidFill>
                  <a:srgbClr val="FFFFFF"/>
                </a:solidFill>
              </a:rPr>
              <a:t>What should be done about the situation in Palestine-Israel?</a:t>
            </a:r>
          </a:p>
        </p:txBody>
      </p:sp>
      <p:sp>
        <p:nvSpPr>
          <p:cNvPr id="17" name="Arc 11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C389DD-1733-614F-9A2F-4038CF44AA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0153" y="1692921"/>
            <a:ext cx="5865694" cy="1618000"/>
          </a:xfrm>
        </p:spPr>
        <p:txBody>
          <a:bodyPr lIns="90000">
            <a:noAutofit/>
          </a:bodyPr>
          <a:lstStyle/>
          <a:p>
            <a:pPr marL="0" indent="0">
              <a:buNone/>
            </a:pPr>
            <a:r>
              <a:rPr lang="en-US" i="1" dirty="0"/>
              <a:t>In small groups, discuss the questions below. Be prepared to present your answers to the rest of the class.</a:t>
            </a:r>
            <a:br>
              <a:rPr lang="en-US" dirty="0"/>
            </a:br>
            <a:br>
              <a:rPr lang="en-US" dirty="0"/>
            </a:br>
            <a:br>
              <a:rPr lang="en-GB" dirty="0"/>
            </a:b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D13FEE-D109-2A4B-BAB3-02BB451BCBCE}"/>
              </a:ext>
            </a:extLst>
          </p:cNvPr>
          <p:cNvSpPr txBox="1"/>
          <p:nvPr/>
        </p:nvSpPr>
        <p:spPr>
          <a:xfrm>
            <a:off x="5613339" y="3135587"/>
            <a:ext cx="608947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2800" dirty="0">
                <a:solidFill>
                  <a:schemeClr val="accent2"/>
                </a:solidFill>
                <a:cs typeface="Calibri" panose="020F0502020204030204" pitchFamily="34" charset="0"/>
              </a:rPr>
              <a:t>What are the main barriers to peace, justice and equality in Palestine-Israel?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800" dirty="0">
                <a:solidFill>
                  <a:schemeClr val="accent2"/>
                </a:solidFill>
                <a:cs typeface="Calibri" panose="020F0502020204030204" pitchFamily="34" charset="0"/>
              </a:rPr>
              <a:t>What can be done to reduce these barriers? 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800" dirty="0">
                <a:solidFill>
                  <a:schemeClr val="accent2"/>
                </a:solidFill>
                <a:cs typeface="Calibri" panose="020F0502020204030204" pitchFamily="34" charset="0"/>
              </a:rPr>
              <a:t>What should we do about the situation in Palestine-Israel?</a:t>
            </a:r>
          </a:p>
        </p:txBody>
      </p:sp>
    </p:spTree>
    <p:extLst>
      <p:ext uri="{BB962C8B-B14F-4D97-AF65-F5344CB8AC3E}">
        <p14:creationId xmlns:p14="http://schemas.microsoft.com/office/powerpoint/2010/main" val="22615304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8F8AAABF-193E-4661-945E-C429586E1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7"/>
            <a:ext cx="6891187" cy="5546414"/>
          </a:xfrm>
          <a:prstGeom prst="rect">
            <a:avLst/>
          </a:prstGeom>
          <a:solidFill>
            <a:schemeClr val="bg1">
              <a:alpha val="20000"/>
            </a:schemeClr>
          </a:solidFill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pic>
        <p:nvPicPr>
          <p:cNvPr id="22" name="Picture 1" descr="General Sir Edmund Allenby entering Jerusalem, 11 December 1917">
            <a:extLst>
              <a:ext uri="{FF2B5EF4-FFF2-40B4-BE49-F238E27FC236}">
                <a16:creationId xmlns:a16="http://schemas.microsoft.com/office/drawing/2014/main" id="{1E4373A5-D2AC-F443-A015-C80F7C056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2025" y="987425"/>
            <a:ext cx="2386013" cy="24225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7" descr="Palestinians begin work on exhumation of Yasser Arafat | The Times">
            <a:extLst>
              <a:ext uri="{FF2B5EF4-FFF2-40B4-BE49-F238E27FC236}">
                <a16:creationId xmlns:a16="http://schemas.microsoft.com/office/drawing/2014/main" id="{E73DA804-EE64-7A40-8FC3-818C5AC29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62025" y="3468688"/>
            <a:ext cx="2386013" cy="15652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ebron City Center | B&amp;#39;Tselem">
            <a:extLst>
              <a:ext uri="{FF2B5EF4-FFF2-40B4-BE49-F238E27FC236}">
                <a16:creationId xmlns:a16="http://schemas.microsoft.com/office/drawing/2014/main" id="{591F93F5-B1F3-0A48-9E36-BE037F781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2025" y="5094288"/>
            <a:ext cx="2386013" cy="7540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United Nations: In response to Unprecedented Recognition of Israel&amp;#39;s  Apartheid Regime, States Must Take Concrete Steps to End this &amp;quot;unjust  reality&amp;quot;">
            <a:extLst>
              <a:ext uri="{FF2B5EF4-FFF2-40B4-BE49-F238E27FC236}">
                <a16:creationId xmlns:a16="http://schemas.microsoft.com/office/drawing/2014/main" id="{4F8385D6-6079-3C45-A511-E08FC91F1D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 bwMode="auto">
          <a:xfrm>
            <a:off x="3406775" y="987425"/>
            <a:ext cx="1831975" cy="18383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The economics at the heart of Israeli settlements | Middle East Eye">
            <a:extLst>
              <a:ext uri="{FF2B5EF4-FFF2-40B4-BE49-F238E27FC236}">
                <a16:creationId xmlns:a16="http://schemas.microsoft.com/office/drawing/2014/main" id="{A0506C9F-0928-CA4B-B04E-DB033017A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6775" y="2884488"/>
            <a:ext cx="1831975" cy="11699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Theodor Herzl | Austrian Zionist leader | Britannica">
            <a:extLst>
              <a:ext uri="{FF2B5EF4-FFF2-40B4-BE49-F238E27FC236}">
                <a16:creationId xmlns:a16="http://schemas.microsoft.com/office/drawing/2014/main" id="{EFAAD244-BAE3-9743-9267-C84965CDB5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06775" y="4113213"/>
            <a:ext cx="1831975" cy="17351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E6A9A5B2-7360-754C-B563-EC8015C99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299075" y="987425"/>
            <a:ext cx="1917700" cy="14382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World War II: Causes and Timeline | HISTORY.com - HISTORY">
            <a:extLst>
              <a:ext uri="{FF2B5EF4-FFF2-40B4-BE49-F238E27FC236}">
                <a16:creationId xmlns:a16="http://schemas.microsoft.com/office/drawing/2014/main" id="{5A281BFF-1C95-3243-8882-9BDC5AA127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"/>
          <a:stretch/>
        </p:blipFill>
        <p:spPr bwMode="auto">
          <a:xfrm>
            <a:off x="5299075" y="2484438"/>
            <a:ext cx="1917700" cy="12874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n Pictures: Death and destruction in Gaza as Israel attacks | Gallery News  | Al Jazeera">
            <a:extLst>
              <a:ext uri="{FF2B5EF4-FFF2-40B4-BE49-F238E27FC236}">
                <a16:creationId xmlns:a16="http://schemas.microsoft.com/office/drawing/2014/main" id="{081CF49F-E27D-6640-8D15-09784A609D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99075" y="3832225"/>
            <a:ext cx="1917700" cy="8905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The Oslo Accords 25 years on | Middle East Institute">
            <a:extLst>
              <a:ext uri="{FF2B5EF4-FFF2-40B4-BE49-F238E27FC236}">
                <a16:creationId xmlns:a16="http://schemas.microsoft.com/office/drawing/2014/main" id="{8243FE30-C3A0-C946-9563-1015FB8DD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9075" y="4783138"/>
            <a:ext cx="1917700" cy="10652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A75BF3-192A-3B41-A53A-D971671FC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9870" y="961509"/>
            <a:ext cx="3233930" cy="474578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000" u="sng" kern="1200" dirty="0">
                <a:latin typeface="Calibri" panose="020F0502020204030204" pitchFamily="34" charset="0"/>
                <a:cs typeface="Calibri" panose="020F0502020204030204" pitchFamily="34" charset="0"/>
              </a:rPr>
              <a:t>Plenary</a:t>
            </a:r>
            <a:br>
              <a:rPr lang="en-US" sz="3000" kern="1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000" kern="1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000" kern="1200" dirty="0">
                <a:latin typeface="Calibri" panose="020F0502020204030204" pitchFamily="34" charset="0"/>
                <a:cs typeface="Calibri" panose="020F0502020204030204" pitchFamily="34" charset="0"/>
              </a:rPr>
              <a:t>With the person next to you:</a:t>
            </a:r>
            <a:br>
              <a:rPr lang="en-US" sz="3000" kern="1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000" kern="1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000" kern="12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Describe and explain 3 changes over time in Palestine-Israel</a:t>
            </a:r>
          </a:p>
        </p:txBody>
      </p:sp>
    </p:spTree>
    <p:extLst>
      <p:ext uri="{BB962C8B-B14F-4D97-AF65-F5344CB8AC3E}">
        <p14:creationId xmlns:p14="http://schemas.microsoft.com/office/powerpoint/2010/main" val="24627812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lasses on top of a book">
            <a:extLst>
              <a:ext uri="{FF2B5EF4-FFF2-40B4-BE49-F238E27FC236}">
                <a16:creationId xmlns:a16="http://schemas.microsoft.com/office/drawing/2014/main" id="{A89AD852-AC40-4CAE-B59D-DFC70F27E2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3A6CFF-EE5B-464E-A623-F09E20194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00" y="1446463"/>
            <a:ext cx="10261600" cy="356486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11500" dirty="0">
                <a:ln w="22225">
                  <a:solidFill>
                    <a:schemeClr val="tx1"/>
                  </a:solidFill>
                  <a:miter lim="800000"/>
                </a:ln>
                <a:noFill/>
              </a:rPr>
              <a:t>Chapter Three Recap</a:t>
            </a:r>
          </a:p>
        </p:txBody>
      </p:sp>
    </p:spTree>
    <p:extLst>
      <p:ext uri="{BB962C8B-B14F-4D97-AF65-F5344CB8AC3E}">
        <p14:creationId xmlns:p14="http://schemas.microsoft.com/office/powerpoint/2010/main" val="21014702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Jerusalem&amp;#39;s Sheikh Jarrah: The land dispute in the eye of a storm - BBC News">
            <a:extLst>
              <a:ext uri="{FF2B5EF4-FFF2-40B4-BE49-F238E27FC236}">
                <a16:creationId xmlns:a16="http://schemas.microsoft.com/office/drawing/2014/main" id="{ECD0A98B-DE9C-F143-8FC2-2B0A5CAD07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33792" y="1891092"/>
            <a:ext cx="3159370" cy="3149824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Israel-Palestinian conflict: Life in the Gaza Strip - BBC News">
            <a:extLst>
              <a:ext uri="{FF2B5EF4-FFF2-40B4-BE49-F238E27FC236}">
                <a16:creationId xmlns:a16="http://schemas.microsoft.com/office/drawing/2014/main" id="{2B4E5C97-B84D-A74D-904A-387AE9DA1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033905">
            <a:off x="9691804" y="-743511"/>
            <a:ext cx="2987844" cy="2950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03DA1779-DF73-CE4A-BB26-58BD0BE3B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089484">
            <a:off x="2036201" y="1302441"/>
            <a:ext cx="3404387" cy="226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XPLAINER: Why is Gaza almost always mired in conflict? | AP News">
            <a:extLst>
              <a:ext uri="{FF2B5EF4-FFF2-40B4-BE49-F238E27FC236}">
                <a16:creationId xmlns:a16="http://schemas.microsoft.com/office/drawing/2014/main" id="{93261444-AFC2-DC4D-81A8-BCABE8FF08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363099">
            <a:off x="4836332" y="-177596"/>
            <a:ext cx="5421867" cy="2604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In Pictures: Death and destruction in Gaza as Israel attacks | Gallery News  | Al Jazeera">
            <a:extLst>
              <a:ext uri="{FF2B5EF4-FFF2-40B4-BE49-F238E27FC236}">
                <a16:creationId xmlns:a16="http://schemas.microsoft.com/office/drawing/2014/main" id="{C1A08679-F5B1-4845-8508-D9495862EE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299096">
            <a:off x="-193638" y="4565271"/>
            <a:ext cx="5027023" cy="2415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The economics at the heart of Israeli settlements | Middle East Eye">
            <a:extLst>
              <a:ext uri="{FF2B5EF4-FFF2-40B4-BE49-F238E27FC236}">
                <a16:creationId xmlns:a16="http://schemas.microsoft.com/office/drawing/2014/main" id="{FA60B9DA-9AAE-064A-8EFC-DA86A0BD2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19566">
            <a:off x="7392883" y="1676833"/>
            <a:ext cx="5384308" cy="35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ebron City Center | B&amp;#39;Tselem">
            <a:extLst>
              <a:ext uri="{FF2B5EF4-FFF2-40B4-BE49-F238E27FC236}">
                <a16:creationId xmlns:a16="http://schemas.microsoft.com/office/drawing/2014/main" id="{6444966D-21D1-6D4F-9589-270134071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26200">
            <a:off x="-19061" y="-193541"/>
            <a:ext cx="5046396" cy="1850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Fear and exhaustion in the Old City of Hebron | Middle East Eye">
            <a:extLst>
              <a:ext uri="{FF2B5EF4-FFF2-40B4-BE49-F238E27FC236}">
                <a16:creationId xmlns:a16="http://schemas.microsoft.com/office/drawing/2014/main" id="{04BE31B1-840A-0344-BD89-E6E95C4DC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071376">
            <a:off x="9315708" y="4612312"/>
            <a:ext cx="3608179" cy="240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5452DBE-0E1F-714D-85F9-12871B3BB0F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25168">
            <a:off x="4658909" y="4694956"/>
            <a:ext cx="4892688" cy="2781579"/>
          </a:xfrm>
          <a:prstGeom prst="rect">
            <a:avLst/>
          </a:prstGeom>
        </p:spPr>
      </p:pic>
      <p:pic>
        <p:nvPicPr>
          <p:cNvPr id="22" name="Content Placeholder 5">
            <a:extLst>
              <a:ext uri="{FF2B5EF4-FFF2-40B4-BE49-F238E27FC236}">
                <a16:creationId xmlns:a16="http://schemas.microsoft.com/office/drawing/2014/main" id="{D7F6C849-E7FB-1544-AB7D-1B3FC1D2B4D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227201">
            <a:off x="-168511" y="1575763"/>
            <a:ext cx="2291894" cy="3239138"/>
          </a:xfrm>
          <a:prstGeom prst="rect">
            <a:avLst/>
          </a:prstGeom>
        </p:spPr>
      </p:pic>
      <p:pic>
        <p:nvPicPr>
          <p:cNvPr id="13" name="Picture 12" descr="US says Israeli settlements no longer considered illegal in dramatic shift  | Israel | The Guardian">
            <a:extLst>
              <a:ext uri="{FF2B5EF4-FFF2-40B4-BE49-F238E27FC236}">
                <a16:creationId xmlns:a16="http://schemas.microsoft.com/office/drawing/2014/main" id="{5E30E651-7E58-354B-A78E-6A4F34224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21130652">
            <a:off x="1859730" y="3367929"/>
            <a:ext cx="2916560" cy="218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United Nations: In response to Unprecedented Recognition of Israel&amp;#39;s  Apartheid Regime, States Must Take Concrete Steps to End this &amp;quot;unjust  reality&amp;quot;">
            <a:extLst>
              <a:ext uri="{FF2B5EF4-FFF2-40B4-BE49-F238E27FC236}">
                <a16:creationId xmlns:a16="http://schemas.microsoft.com/office/drawing/2014/main" id="{38401D27-6A63-E14F-8A8A-BE0A885BE1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 bwMode="auto">
          <a:xfrm>
            <a:off x="99192" y="-619897"/>
            <a:ext cx="2509709" cy="2519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C0999E-A284-974E-B566-D1BC83568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496" y="196786"/>
            <a:ext cx="11412496" cy="57221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GB" sz="3200" dirty="0">
                <a:solidFill>
                  <a:schemeClr val="accent2"/>
                </a:solidFill>
              </a:rPr>
              <a:t>What did we cover in Chapter 3? </a:t>
            </a:r>
          </a:p>
        </p:txBody>
      </p:sp>
    </p:spTree>
    <p:extLst>
      <p:ext uri="{BB962C8B-B14F-4D97-AF65-F5344CB8AC3E}">
        <p14:creationId xmlns:p14="http://schemas.microsoft.com/office/powerpoint/2010/main" val="22656280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Jerusalem&amp;#39;s Sheikh Jarrah: The land dispute in the eye of a storm - BBC News">
            <a:extLst>
              <a:ext uri="{FF2B5EF4-FFF2-40B4-BE49-F238E27FC236}">
                <a16:creationId xmlns:a16="http://schemas.microsoft.com/office/drawing/2014/main" id="{ECD0A98B-DE9C-F143-8FC2-2B0A5CAD07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33792" y="1891092"/>
            <a:ext cx="3159370" cy="3149824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Israel-Palestinian conflict: Life in the Gaza Strip - BBC News">
            <a:extLst>
              <a:ext uri="{FF2B5EF4-FFF2-40B4-BE49-F238E27FC236}">
                <a16:creationId xmlns:a16="http://schemas.microsoft.com/office/drawing/2014/main" id="{2B4E5C97-B84D-A74D-904A-387AE9DA1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033905">
            <a:off x="9691804" y="-743511"/>
            <a:ext cx="2987844" cy="2950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03DA1779-DF73-CE4A-BB26-58BD0BE3B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089484">
            <a:off x="2036201" y="1302441"/>
            <a:ext cx="3404387" cy="226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XPLAINER: Why is Gaza almost always mired in conflict? | AP News">
            <a:extLst>
              <a:ext uri="{FF2B5EF4-FFF2-40B4-BE49-F238E27FC236}">
                <a16:creationId xmlns:a16="http://schemas.microsoft.com/office/drawing/2014/main" id="{93261444-AFC2-DC4D-81A8-BCABE8FF08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363099">
            <a:off x="4836332" y="-177596"/>
            <a:ext cx="5421867" cy="2604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In Pictures: Death and destruction in Gaza as Israel attacks | Gallery News  | Al Jazeera">
            <a:extLst>
              <a:ext uri="{FF2B5EF4-FFF2-40B4-BE49-F238E27FC236}">
                <a16:creationId xmlns:a16="http://schemas.microsoft.com/office/drawing/2014/main" id="{C1A08679-F5B1-4845-8508-D9495862EE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299096">
            <a:off x="-193638" y="4565271"/>
            <a:ext cx="5027023" cy="2415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The economics at the heart of Israeli settlements | Middle East Eye">
            <a:extLst>
              <a:ext uri="{FF2B5EF4-FFF2-40B4-BE49-F238E27FC236}">
                <a16:creationId xmlns:a16="http://schemas.microsoft.com/office/drawing/2014/main" id="{FA60B9DA-9AAE-064A-8EFC-DA86A0BD2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19566">
            <a:off x="7392883" y="1676833"/>
            <a:ext cx="5384308" cy="35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ebron City Center | B&amp;#39;Tselem">
            <a:extLst>
              <a:ext uri="{FF2B5EF4-FFF2-40B4-BE49-F238E27FC236}">
                <a16:creationId xmlns:a16="http://schemas.microsoft.com/office/drawing/2014/main" id="{6444966D-21D1-6D4F-9589-270134071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26200">
            <a:off x="-19061" y="-193541"/>
            <a:ext cx="5046396" cy="1850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Fear and exhaustion in the Old City of Hebron | Middle East Eye">
            <a:extLst>
              <a:ext uri="{FF2B5EF4-FFF2-40B4-BE49-F238E27FC236}">
                <a16:creationId xmlns:a16="http://schemas.microsoft.com/office/drawing/2014/main" id="{04BE31B1-840A-0344-BD89-E6E95C4DC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071376">
            <a:off x="9315708" y="4612312"/>
            <a:ext cx="3608179" cy="240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5452DBE-0E1F-714D-85F9-12871B3BB0F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25168">
            <a:off x="4658909" y="4694956"/>
            <a:ext cx="4892688" cy="2781579"/>
          </a:xfrm>
          <a:prstGeom prst="rect">
            <a:avLst/>
          </a:prstGeom>
        </p:spPr>
      </p:pic>
      <p:pic>
        <p:nvPicPr>
          <p:cNvPr id="22" name="Content Placeholder 5">
            <a:extLst>
              <a:ext uri="{FF2B5EF4-FFF2-40B4-BE49-F238E27FC236}">
                <a16:creationId xmlns:a16="http://schemas.microsoft.com/office/drawing/2014/main" id="{D7F6C849-E7FB-1544-AB7D-1B3FC1D2B4D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227201">
            <a:off x="-168511" y="1575763"/>
            <a:ext cx="2291894" cy="3239138"/>
          </a:xfrm>
          <a:prstGeom prst="rect">
            <a:avLst/>
          </a:prstGeom>
        </p:spPr>
      </p:pic>
      <p:pic>
        <p:nvPicPr>
          <p:cNvPr id="13" name="Picture 12" descr="US says Israeli settlements no longer considered illegal in dramatic shift  | Israel | The Guardian">
            <a:extLst>
              <a:ext uri="{FF2B5EF4-FFF2-40B4-BE49-F238E27FC236}">
                <a16:creationId xmlns:a16="http://schemas.microsoft.com/office/drawing/2014/main" id="{5E30E651-7E58-354B-A78E-6A4F34224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21130652">
            <a:off x="1859730" y="3367929"/>
            <a:ext cx="2916560" cy="218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United Nations: In response to Unprecedented Recognition of Israel&amp;#39;s  Apartheid Regime, States Must Take Concrete Steps to End this &amp;quot;unjust  reality&amp;quot;">
            <a:extLst>
              <a:ext uri="{FF2B5EF4-FFF2-40B4-BE49-F238E27FC236}">
                <a16:creationId xmlns:a16="http://schemas.microsoft.com/office/drawing/2014/main" id="{38401D27-6A63-E14F-8A8A-BE0A885BE1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 bwMode="auto">
          <a:xfrm>
            <a:off x="99192" y="-619897"/>
            <a:ext cx="2509709" cy="2519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C0999E-A284-974E-B566-D1BC83568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496" y="196786"/>
            <a:ext cx="11412496" cy="57221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GB" sz="3200" dirty="0">
                <a:solidFill>
                  <a:schemeClr val="accent2"/>
                </a:solidFill>
              </a:rPr>
              <a:t>What did we cover in Chapter 3?</a:t>
            </a:r>
          </a:p>
        </p:txBody>
      </p:sp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EDF9D7DF-442F-B942-A914-7D653560A01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68320381"/>
              </p:ext>
            </p:extLst>
          </p:nvPr>
        </p:nvGraphicFramePr>
        <p:xfrm>
          <a:off x="2952380" y="1623613"/>
          <a:ext cx="6007387" cy="40686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</p:spTree>
    <p:extLst>
      <p:ext uri="{BB962C8B-B14F-4D97-AF65-F5344CB8AC3E}">
        <p14:creationId xmlns:p14="http://schemas.microsoft.com/office/powerpoint/2010/main" val="23168294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E5C7F0-ECA1-B842-9810-CEC4A0BA9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296" y="919529"/>
            <a:ext cx="10446707" cy="1618489"/>
          </a:xfrm>
        </p:spPr>
        <p:txBody>
          <a:bodyPr anchor="ctr">
            <a:noAutofit/>
          </a:bodyPr>
          <a:lstStyle/>
          <a:p>
            <a:pPr algn="ctr"/>
            <a:r>
              <a:rPr lang="en-GB" sz="2800" dirty="0">
                <a:solidFill>
                  <a:schemeClr val="accent2"/>
                </a:solidFill>
              </a:rPr>
              <a:t>You are now going to be allocated an </a:t>
            </a:r>
            <a:r>
              <a:rPr lang="en-GB" sz="2800" b="1" dirty="0">
                <a:solidFill>
                  <a:schemeClr val="accent2"/>
                </a:solidFill>
              </a:rPr>
              <a:t>exam-style question on Chapter 3</a:t>
            </a:r>
            <a:br>
              <a:rPr lang="en-GB" sz="2800" b="1" dirty="0">
                <a:solidFill>
                  <a:schemeClr val="accent2"/>
                </a:solidFill>
              </a:rPr>
            </a:br>
            <a:r>
              <a:rPr lang="en-GB" sz="2800" b="1" dirty="0">
                <a:solidFill>
                  <a:schemeClr val="accent2"/>
                </a:solidFill>
              </a:rPr>
              <a:t> </a:t>
            </a:r>
            <a:br>
              <a:rPr lang="en-GB" sz="2800" b="1" dirty="0">
                <a:solidFill>
                  <a:schemeClr val="accent2"/>
                </a:solidFill>
              </a:rPr>
            </a:br>
            <a:r>
              <a:rPr lang="en-GB" sz="2400" b="1" i="1" dirty="0">
                <a:solidFill>
                  <a:schemeClr val="accent2"/>
                </a:solidFill>
              </a:rPr>
              <a:t>Plan an answer in your book and be prepared to explain your answer to the rest of the class</a:t>
            </a:r>
            <a:endParaRPr lang="en-GB" sz="2800" b="1" i="1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713287-4D3F-4B43-8CB7-44DEBCEB84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6000" y="2803968"/>
            <a:ext cx="9076600" cy="2800395"/>
          </a:xfrm>
        </p:spPr>
        <p:txBody>
          <a:bodyPr anchor="t">
            <a:normAutofit fontScale="925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sz="2400" dirty="0"/>
              <a:t>Explain two </a:t>
            </a:r>
            <a:r>
              <a:rPr lang="en-GB" sz="2400" b="1" dirty="0"/>
              <a:t>consequences</a:t>
            </a:r>
            <a:r>
              <a:rPr lang="en-GB" sz="2400" dirty="0"/>
              <a:t> of illegal Israeli settlements in the West Bank (8 marks)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/>
              <a:t>Write a </a:t>
            </a:r>
            <a:r>
              <a:rPr lang="en-GB" sz="2400" b="1" dirty="0"/>
              <a:t>narrative account </a:t>
            </a:r>
            <a:r>
              <a:rPr lang="en-GB" sz="2400" dirty="0"/>
              <a:t>analysing the key events that led to Israel imposing a blockade on Gaza in June 2007 (8 marks)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/>
              <a:t>Explain </a:t>
            </a:r>
            <a:r>
              <a:rPr lang="en-GB" sz="2400" b="1" dirty="0"/>
              <a:t>two</a:t>
            </a:r>
            <a:r>
              <a:rPr lang="en-GB" sz="2400" dirty="0"/>
              <a:t> of the following:</a:t>
            </a:r>
          </a:p>
          <a:p>
            <a:pPr lvl="1"/>
            <a:r>
              <a:rPr lang="en-GB" dirty="0"/>
              <a:t>The consequences of the blockade on Gaza</a:t>
            </a:r>
          </a:p>
          <a:p>
            <a:pPr lvl="1"/>
            <a:r>
              <a:rPr lang="en-GB" dirty="0"/>
              <a:t>How life differs for Palestinians and Israelis inside Israel</a:t>
            </a:r>
          </a:p>
          <a:p>
            <a:pPr lvl="1"/>
            <a:r>
              <a:rPr lang="en-GB" dirty="0"/>
              <a:t>The value of comparison when discussing Palestine-Israel (with reference to apartheid) (16 marks)</a:t>
            </a:r>
          </a:p>
          <a:p>
            <a:pPr lvl="1"/>
            <a:endParaRPr lang="en-GB" sz="2000" dirty="0"/>
          </a:p>
          <a:p>
            <a:endParaRPr lang="en-GB" sz="2000" dirty="0"/>
          </a:p>
          <a:p>
            <a:pPr lvl="1"/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1320382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lasses on top of a book">
            <a:extLst>
              <a:ext uri="{FF2B5EF4-FFF2-40B4-BE49-F238E27FC236}">
                <a16:creationId xmlns:a16="http://schemas.microsoft.com/office/drawing/2014/main" id="{A89AD852-AC40-4CAE-B59D-DFC70F27E2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3A6CFF-EE5B-464E-A623-F09E20194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00" y="1446463"/>
            <a:ext cx="10261600" cy="356486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11500" dirty="0">
                <a:ln w="22225">
                  <a:solidFill>
                    <a:schemeClr val="tx1"/>
                  </a:solidFill>
                  <a:miter lim="800000"/>
                </a:ln>
                <a:noFill/>
              </a:rPr>
              <a:t>Chapter One Recap</a:t>
            </a:r>
          </a:p>
        </p:txBody>
      </p:sp>
    </p:spTree>
    <p:extLst>
      <p:ext uri="{BB962C8B-B14F-4D97-AF65-F5344CB8AC3E}">
        <p14:creationId xmlns:p14="http://schemas.microsoft.com/office/powerpoint/2010/main" val="35932115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Tower&amp;quot; Jaffa Oranges | The Palestine Poster Project Archives">
            <a:extLst>
              <a:ext uri="{FF2B5EF4-FFF2-40B4-BE49-F238E27FC236}">
                <a16:creationId xmlns:a16="http://schemas.microsoft.com/office/drawing/2014/main" id="{12518D11-6C0D-0C42-AC04-DCF41A167F7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13675">
            <a:off x="7153393" y="1410878"/>
            <a:ext cx="2674733" cy="2068256"/>
          </a:xfrm>
          <a:prstGeom prst="rect">
            <a:avLst/>
          </a:prstGeom>
          <a:noFill/>
        </p:spPr>
      </p:pic>
      <p:pic>
        <p:nvPicPr>
          <p:cNvPr id="41" name="Picture 40" descr="Map&#10;&#10;Description automatically generated">
            <a:extLst>
              <a:ext uri="{FF2B5EF4-FFF2-40B4-BE49-F238E27FC236}">
                <a16:creationId xmlns:a16="http://schemas.microsoft.com/office/drawing/2014/main" id="{3AD34956-3F9E-884B-971E-1D501891A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98629">
            <a:off x="12776" y="-47350"/>
            <a:ext cx="3267966" cy="4466219"/>
          </a:xfrm>
          <a:prstGeom prst="rect">
            <a:avLst/>
          </a:prstGeom>
        </p:spPr>
      </p:pic>
      <p:pic>
        <p:nvPicPr>
          <p:cNvPr id="42" name="Picture 2" descr="First Zionist Congress High Resolution Stock Photography and Images - Alamy">
            <a:extLst>
              <a:ext uri="{FF2B5EF4-FFF2-40B4-BE49-F238E27FC236}">
                <a16:creationId xmlns:a16="http://schemas.microsoft.com/office/drawing/2014/main" id="{D95D9F6E-AF18-3147-97BB-01AC89F5E4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r:link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016091">
            <a:off x="5056780" y="1973330"/>
            <a:ext cx="2360693" cy="2453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Theodor Herzl | Austrian Zionist leader | Britannica">
            <a:extLst>
              <a:ext uri="{FF2B5EF4-FFF2-40B4-BE49-F238E27FC236}">
                <a16:creationId xmlns:a16="http://schemas.microsoft.com/office/drawing/2014/main" id="{11A483BC-B44A-4E44-A7B0-8955746B19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0913187">
            <a:off x="4599242" y="4549164"/>
            <a:ext cx="2326343" cy="2208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 descr="A group of people in costumes&#10;&#10;Description automatically generated with medium confidence">
            <a:extLst>
              <a:ext uri="{FF2B5EF4-FFF2-40B4-BE49-F238E27FC236}">
                <a16:creationId xmlns:a16="http://schemas.microsoft.com/office/drawing/2014/main" id="{DA2CCEF4-E340-B245-B5B3-4DA01FC2B780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0729" y="82394"/>
            <a:ext cx="1294793" cy="1285946"/>
          </a:xfrm>
          <a:prstGeom prst="rect">
            <a:avLst/>
          </a:prstGeom>
        </p:spPr>
      </p:pic>
      <p:pic>
        <p:nvPicPr>
          <p:cNvPr id="45" name="Picture 44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07E1A85C-19AE-EE40-87D7-34F84FBEA08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859167">
            <a:off x="9647312" y="2813013"/>
            <a:ext cx="2798060" cy="2166916"/>
          </a:xfrm>
          <a:prstGeom prst="rect">
            <a:avLst/>
          </a:prstGeom>
        </p:spPr>
      </p:pic>
      <p:pic>
        <p:nvPicPr>
          <p:cNvPr id="46" name="Picture 45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4E54DBD0-7A61-FD45-BB71-0255F5D7C02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514416">
            <a:off x="9712058" y="4920559"/>
            <a:ext cx="2507433" cy="1814422"/>
          </a:xfrm>
          <a:prstGeom prst="rect">
            <a:avLst/>
          </a:prstGeom>
        </p:spPr>
      </p:pic>
      <p:pic>
        <p:nvPicPr>
          <p:cNvPr id="47" name="Picture 46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7AC37810-0E6A-D744-B825-6FFAD1B0F53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128501">
            <a:off x="9746458" y="1493341"/>
            <a:ext cx="2621739" cy="1219354"/>
          </a:xfrm>
          <a:prstGeom prst="rect">
            <a:avLst/>
          </a:prstGeom>
        </p:spPr>
      </p:pic>
      <p:pic>
        <p:nvPicPr>
          <p:cNvPr id="48" name="Picture 47" descr="A picture containing text, newspaper, document&#10;&#10;Description automatically generated">
            <a:extLst>
              <a:ext uri="{FF2B5EF4-FFF2-40B4-BE49-F238E27FC236}">
                <a16:creationId xmlns:a16="http://schemas.microsoft.com/office/drawing/2014/main" id="{76F277E6-7F23-0641-A510-21B46DFDAEA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975467">
            <a:off x="3517635" y="199952"/>
            <a:ext cx="1629335" cy="2626329"/>
          </a:xfrm>
          <a:custGeom>
            <a:avLst/>
            <a:gdLst/>
            <a:ahLst/>
            <a:cxnLst/>
            <a:rect l="l" t="t" r="r" b="b"/>
            <a:pathLst>
              <a:path w="4052542" h="6858000">
                <a:moveTo>
                  <a:pt x="0" y="0"/>
                </a:moveTo>
                <a:lnTo>
                  <a:pt x="4020923" y="0"/>
                </a:lnTo>
                <a:lnTo>
                  <a:pt x="4022656" y="14697"/>
                </a:lnTo>
                <a:cubicBezTo>
                  <a:pt x="4037606" y="98462"/>
                  <a:pt x="4035072" y="183369"/>
                  <a:pt x="4039126" y="267642"/>
                </a:cubicBezTo>
                <a:cubicBezTo>
                  <a:pt x="4043941" y="370699"/>
                  <a:pt x="4037860" y="474136"/>
                  <a:pt x="4035579" y="577446"/>
                </a:cubicBezTo>
                <a:cubicBezTo>
                  <a:pt x="4033805" y="665399"/>
                  <a:pt x="4025063" y="753226"/>
                  <a:pt x="4027724" y="841306"/>
                </a:cubicBezTo>
                <a:cubicBezTo>
                  <a:pt x="4027914" y="844352"/>
                  <a:pt x="4027914" y="847398"/>
                  <a:pt x="4027724" y="850444"/>
                </a:cubicBezTo>
                <a:cubicBezTo>
                  <a:pt x="4019615" y="947281"/>
                  <a:pt x="4019615" y="1044626"/>
                  <a:pt x="4027724" y="1141464"/>
                </a:cubicBezTo>
                <a:cubicBezTo>
                  <a:pt x="4030296" y="1181772"/>
                  <a:pt x="4029574" y="1222221"/>
                  <a:pt x="4025570" y="1262415"/>
                </a:cubicBezTo>
                <a:cubicBezTo>
                  <a:pt x="4021769" y="1313563"/>
                  <a:pt x="4009606" y="1365472"/>
                  <a:pt x="4018348" y="1416238"/>
                </a:cubicBezTo>
                <a:cubicBezTo>
                  <a:pt x="4024037" y="1458058"/>
                  <a:pt x="4027166" y="1500194"/>
                  <a:pt x="4027724" y="1542394"/>
                </a:cubicBezTo>
                <a:cubicBezTo>
                  <a:pt x="4032158" y="1636820"/>
                  <a:pt x="4027977" y="1731753"/>
                  <a:pt x="4026330" y="1826433"/>
                </a:cubicBezTo>
                <a:cubicBezTo>
                  <a:pt x="4024556" y="1936724"/>
                  <a:pt x="4027344" y="2047015"/>
                  <a:pt x="4018475" y="2157432"/>
                </a:cubicBezTo>
                <a:cubicBezTo>
                  <a:pt x="4013597" y="2246629"/>
                  <a:pt x="4013597" y="2336029"/>
                  <a:pt x="4018475" y="2425226"/>
                </a:cubicBezTo>
                <a:cubicBezTo>
                  <a:pt x="4020882" y="2506961"/>
                  <a:pt x="4033172" y="2587934"/>
                  <a:pt x="4031145" y="2670557"/>
                </a:cubicBezTo>
                <a:cubicBezTo>
                  <a:pt x="4028737" y="2766886"/>
                  <a:pt x="4017335" y="2862962"/>
                  <a:pt x="4020882" y="2959546"/>
                </a:cubicBezTo>
                <a:cubicBezTo>
                  <a:pt x="4022529" y="3005617"/>
                  <a:pt x="4022656" y="3051688"/>
                  <a:pt x="4023543" y="3097758"/>
                </a:cubicBezTo>
                <a:cubicBezTo>
                  <a:pt x="4024683" y="3153221"/>
                  <a:pt x="4034692" y="3208556"/>
                  <a:pt x="4029117" y="3263892"/>
                </a:cubicBezTo>
                <a:cubicBezTo>
                  <a:pt x="4019869" y="3356161"/>
                  <a:pt x="3995923" y="3446906"/>
                  <a:pt x="4010873" y="3541459"/>
                </a:cubicBezTo>
                <a:cubicBezTo>
                  <a:pt x="4019108" y="3593495"/>
                  <a:pt x="4028357" y="3645658"/>
                  <a:pt x="4033172" y="3698201"/>
                </a:cubicBezTo>
                <a:cubicBezTo>
                  <a:pt x="4037353" y="3745160"/>
                  <a:pt x="4047868" y="3792881"/>
                  <a:pt x="4039886" y="3839586"/>
                </a:cubicBezTo>
                <a:cubicBezTo>
                  <a:pt x="4033045" y="3879565"/>
                  <a:pt x="4036592" y="3919544"/>
                  <a:pt x="4031271" y="3959523"/>
                </a:cubicBezTo>
                <a:cubicBezTo>
                  <a:pt x="4024303" y="4011939"/>
                  <a:pt x="4020629" y="4065244"/>
                  <a:pt x="4015308" y="4118042"/>
                </a:cubicBezTo>
                <a:cubicBezTo>
                  <a:pt x="4010620" y="4165889"/>
                  <a:pt x="4006946" y="4213610"/>
                  <a:pt x="4019615" y="4258539"/>
                </a:cubicBezTo>
                <a:cubicBezTo>
                  <a:pt x="4050656" y="4371622"/>
                  <a:pt x="4033679" y="4484070"/>
                  <a:pt x="4022023" y="4596391"/>
                </a:cubicBezTo>
                <a:cubicBezTo>
                  <a:pt x="4016321" y="4650965"/>
                  <a:pt x="4007959" y="4708712"/>
                  <a:pt x="4020629" y="4758718"/>
                </a:cubicBezTo>
                <a:cubicBezTo>
                  <a:pt x="4043941" y="4847432"/>
                  <a:pt x="4025697" y="4931705"/>
                  <a:pt x="4015561" y="5016866"/>
                </a:cubicBezTo>
                <a:cubicBezTo>
                  <a:pt x="4003335" y="5100174"/>
                  <a:pt x="4005096" y="5184929"/>
                  <a:pt x="4020756" y="5267654"/>
                </a:cubicBezTo>
                <a:cubicBezTo>
                  <a:pt x="4033172" y="5326035"/>
                  <a:pt x="4033172" y="5385432"/>
                  <a:pt x="4034692" y="5444194"/>
                </a:cubicBezTo>
                <a:cubicBezTo>
                  <a:pt x="4035579" y="5481001"/>
                  <a:pt x="4022023" y="5518441"/>
                  <a:pt x="4013027" y="5555120"/>
                </a:cubicBezTo>
                <a:cubicBezTo>
                  <a:pt x="3996937" y="5621371"/>
                  <a:pt x="3991109" y="5688636"/>
                  <a:pt x="4013027" y="5753237"/>
                </a:cubicBezTo>
                <a:cubicBezTo>
                  <a:pt x="4043561" y="5842713"/>
                  <a:pt x="4061045" y="5932189"/>
                  <a:pt x="4048375" y="6026870"/>
                </a:cubicBezTo>
                <a:cubicBezTo>
                  <a:pt x="4041027" y="6085251"/>
                  <a:pt x="4039380" y="6144902"/>
                  <a:pt x="4028357" y="6202522"/>
                </a:cubicBezTo>
                <a:cubicBezTo>
                  <a:pt x="4010240" y="6298091"/>
                  <a:pt x="4016701" y="6393024"/>
                  <a:pt x="4031145" y="6487196"/>
                </a:cubicBezTo>
                <a:cubicBezTo>
                  <a:pt x="4041293" y="6565885"/>
                  <a:pt x="4042395" y="6645474"/>
                  <a:pt x="4034439" y="6724403"/>
                </a:cubicBezTo>
                <a:lnTo>
                  <a:pt x="4025206" y="6858000"/>
                </a:lnTo>
                <a:lnTo>
                  <a:pt x="0" y="6858000"/>
                </a:lnTo>
                <a:close/>
              </a:path>
            </a:pathLst>
          </a:custGeom>
          <a:ln w="57150">
            <a:noFill/>
          </a:ln>
        </p:spPr>
      </p:pic>
      <p:pic>
        <p:nvPicPr>
          <p:cNvPr id="49" name="Picture 48" descr="League of Nations - Wikipedia">
            <a:extLst>
              <a:ext uri="{FF2B5EF4-FFF2-40B4-BE49-F238E27FC236}">
                <a16:creationId xmlns:a16="http://schemas.microsoft.com/office/drawing/2014/main" id="{77E439F3-A4AC-B540-B878-8573E61B51FC}"/>
              </a:ext>
            </a:extLst>
          </p:cNvPr>
          <p:cNvPicPr/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0880248">
            <a:off x="8583166" y="-80675"/>
            <a:ext cx="1599501" cy="177456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B66ACDBF-30BB-4941-806F-F1BC266ECC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49" name="Picture 1" descr="General Sir Edmund Allenby entering Jerusalem, 11 December 1917">
            <a:extLst>
              <a:ext uri="{FF2B5EF4-FFF2-40B4-BE49-F238E27FC236}">
                <a16:creationId xmlns:a16="http://schemas.microsoft.com/office/drawing/2014/main" id="{2E75C04C-E90F-6F43-AE30-130694864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r:link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92373">
            <a:off x="4985555" y="20089"/>
            <a:ext cx="1831856" cy="1858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palestinian journeys | a purse, a song, and a gun">
            <a:extLst>
              <a:ext uri="{FF2B5EF4-FFF2-40B4-BE49-F238E27FC236}">
                <a16:creationId xmlns:a16="http://schemas.microsoft.com/office/drawing/2014/main" id="{A2E77755-CAB8-1347-9AAB-A90C5AEF8D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/>
        </p:blipFill>
        <p:spPr bwMode="auto">
          <a:xfrm rot="20922852">
            <a:off x="170018" y="4265941"/>
            <a:ext cx="2155624" cy="2420253"/>
          </a:xfrm>
          <a:custGeom>
            <a:avLst/>
            <a:gdLst/>
            <a:ahLst/>
            <a:cxnLst/>
            <a:rect l="l" t="t" r="r" b="b"/>
            <a:pathLst>
              <a:path w="6108161" h="6858000">
                <a:moveTo>
                  <a:pt x="0" y="0"/>
                </a:moveTo>
                <a:lnTo>
                  <a:pt x="2058355" y="0"/>
                </a:lnTo>
                <a:lnTo>
                  <a:pt x="3299791" y="0"/>
                </a:lnTo>
                <a:lnTo>
                  <a:pt x="6076880" y="0"/>
                </a:lnTo>
                <a:lnTo>
                  <a:pt x="6078171" y="10931"/>
                </a:lnTo>
                <a:cubicBezTo>
                  <a:pt x="6093300" y="94836"/>
                  <a:pt x="6090630" y="179884"/>
                  <a:pt x="6094698" y="264297"/>
                </a:cubicBezTo>
                <a:cubicBezTo>
                  <a:pt x="6099656" y="367652"/>
                  <a:pt x="6093427" y="471135"/>
                  <a:pt x="6091266" y="574617"/>
                </a:cubicBezTo>
                <a:cubicBezTo>
                  <a:pt x="6089359" y="662717"/>
                  <a:pt x="6080587" y="750690"/>
                  <a:pt x="6083384" y="838916"/>
                </a:cubicBezTo>
                <a:cubicBezTo>
                  <a:pt x="6083384" y="841968"/>
                  <a:pt x="6083384" y="845019"/>
                  <a:pt x="6083384" y="848070"/>
                </a:cubicBezTo>
                <a:cubicBezTo>
                  <a:pt x="6075375" y="945068"/>
                  <a:pt x="6075375" y="1042576"/>
                  <a:pt x="6083384" y="1139574"/>
                </a:cubicBezTo>
                <a:cubicBezTo>
                  <a:pt x="6085964" y="1179950"/>
                  <a:pt x="6085240" y="1220466"/>
                  <a:pt x="6081223" y="1260728"/>
                </a:cubicBezTo>
                <a:cubicBezTo>
                  <a:pt x="6077409" y="1311960"/>
                  <a:pt x="6065204" y="1364083"/>
                  <a:pt x="6073976" y="1414934"/>
                </a:cubicBezTo>
                <a:cubicBezTo>
                  <a:pt x="6079722" y="1456784"/>
                  <a:pt x="6082913" y="1498940"/>
                  <a:pt x="6083511" y="1541172"/>
                </a:cubicBezTo>
                <a:cubicBezTo>
                  <a:pt x="6087833" y="1635755"/>
                  <a:pt x="6083638" y="1730847"/>
                  <a:pt x="6082112" y="1825685"/>
                </a:cubicBezTo>
                <a:cubicBezTo>
                  <a:pt x="6080205" y="1936286"/>
                  <a:pt x="6083002" y="2046634"/>
                  <a:pt x="6074103" y="2157235"/>
                </a:cubicBezTo>
                <a:cubicBezTo>
                  <a:pt x="6069145" y="2246581"/>
                  <a:pt x="6069145" y="2336130"/>
                  <a:pt x="6074103" y="2425476"/>
                </a:cubicBezTo>
                <a:cubicBezTo>
                  <a:pt x="6076519" y="2507473"/>
                  <a:pt x="6088850" y="2588454"/>
                  <a:pt x="6086816" y="2671214"/>
                </a:cubicBezTo>
                <a:cubicBezTo>
                  <a:pt x="6084401" y="2767832"/>
                  <a:pt x="6072959" y="2863940"/>
                  <a:pt x="6076519" y="2960685"/>
                </a:cubicBezTo>
                <a:cubicBezTo>
                  <a:pt x="6078171" y="3006832"/>
                  <a:pt x="6078299" y="3052980"/>
                  <a:pt x="6079316" y="3099127"/>
                </a:cubicBezTo>
                <a:cubicBezTo>
                  <a:pt x="6080333" y="3154682"/>
                  <a:pt x="6090376" y="3210110"/>
                  <a:pt x="6084782" y="3265665"/>
                </a:cubicBezTo>
                <a:cubicBezTo>
                  <a:pt x="6075502" y="3358087"/>
                  <a:pt x="6051475" y="3448857"/>
                  <a:pt x="6066476" y="3543567"/>
                </a:cubicBezTo>
                <a:cubicBezTo>
                  <a:pt x="6074739" y="3595690"/>
                  <a:pt x="6084146" y="3647940"/>
                  <a:pt x="6088850" y="3700571"/>
                </a:cubicBezTo>
                <a:cubicBezTo>
                  <a:pt x="6093045" y="3747608"/>
                  <a:pt x="6103724" y="3795408"/>
                  <a:pt x="6095588" y="3842191"/>
                </a:cubicBezTo>
                <a:cubicBezTo>
                  <a:pt x="6088723" y="3882237"/>
                  <a:pt x="6092410" y="3922282"/>
                  <a:pt x="6087070" y="3962327"/>
                </a:cubicBezTo>
                <a:cubicBezTo>
                  <a:pt x="6080078" y="4014831"/>
                  <a:pt x="6076265" y="4068352"/>
                  <a:pt x="6071052" y="4121111"/>
                </a:cubicBezTo>
                <a:cubicBezTo>
                  <a:pt x="6066221" y="4169038"/>
                  <a:pt x="6062662" y="4216838"/>
                  <a:pt x="6075375" y="4261841"/>
                </a:cubicBezTo>
                <a:cubicBezTo>
                  <a:pt x="6106394" y="4375112"/>
                  <a:pt x="6089359" y="4487748"/>
                  <a:pt x="6077663" y="4600257"/>
                </a:cubicBezTo>
                <a:cubicBezTo>
                  <a:pt x="6071942" y="4655049"/>
                  <a:pt x="6063552" y="4712765"/>
                  <a:pt x="6076265" y="4762853"/>
                </a:cubicBezTo>
                <a:cubicBezTo>
                  <a:pt x="6099783" y="4851716"/>
                  <a:pt x="6081350" y="4936764"/>
                  <a:pt x="6071179" y="5021432"/>
                </a:cubicBezTo>
                <a:cubicBezTo>
                  <a:pt x="6061009" y="5106099"/>
                  <a:pt x="6058594" y="5189495"/>
                  <a:pt x="6076392" y="5272637"/>
                </a:cubicBezTo>
                <a:cubicBezTo>
                  <a:pt x="6088850" y="5331116"/>
                  <a:pt x="6088850" y="5390612"/>
                  <a:pt x="6090376" y="5449600"/>
                </a:cubicBezTo>
                <a:cubicBezTo>
                  <a:pt x="6091266" y="5486339"/>
                  <a:pt x="6077663" y="5523842"/>
                  <a:pt x="6068637" y="5560582"/>
                </a:cubicBezTo>
                <a:cubicBezTo>
                  <a:pt x="6052364" y="5626943"/>
                  <a:pt x="6046517" y="5694321"/>
                  <a:pt x="6068637" y="5759029"/>
                </a:cubicBezTo>
                <a:cubicBezTo>
                  <a:pt x="6099148" y="5848655"/>
                  <a:pt x="6116691" y="5938407"/>
                  <a:pt x="6103978" y="6033117"/>
                </a:cubicBezTo>
                <a:cubicBezTo>
                  <a:pt x="6096732" y="6091724"/>
                  <a:pt x="6094952" y="6151347"/>
                  <a:pt x="6084019" y="6209190"/>
                </a:cubicBezTo>
                <a:cubicBezTo>
                  <a:pt x="6065713" y="6304790"/>
                  <a:pt x="6072196" y="6399882"/>
                  <a:pt x="6086816" y="6494211"/>
                </a:cubicBezTo>
                <a:cubicBezTo>
                  <a:pt x="6096897" y="6573081"/>
                  <a:pt x="6097965" y="6652829"/>
                  <a:pt x="6089994" y="6731941"/>
                </a:cubicBezTo>
                <a:lnTo>
                  <a:pt x="6081268" y="6858000"/>
                </a:lnTo>
                <a:lnTo>
                  <a:pt x="3299791" y="6858000"/>
                </a:lnTo>
                <a:lnTo>
                  <a:pt x="2058355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8DC1EAE4-740C-6645-91FB-0F75925CB426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68889">
            <a:off x="7026606" y="3359603"/>
            <a:ext cx="2676313" cy="3690960"/>
          </a:xfrm>
          <a:prstGeom prst="rect">
            <a:avLst/>
          </a:prstGeom>
        </p:spPr>
      </p:pic>
      <p:pic>
        <p:nvPicPr>
          <p:cNvPr id="52" name="Picture 51" descr="Historian on King David Hotel bombing: &amp;#39;It was an act of terror&amp;#39; - Israel  News - Haaretz.com">
            <a:extLst>
              <a:ext uri="{FF2B5EF4-FFF2-40B4-BE49-F238E27FC236}">
                <a16:creationId xmlns:a16="http://schemas.microsoft.com/office/drawing/2014/main" id="{D318AF85-D8C6-7D46-955E-C0AB59D67794}"/>
              </a:ext>
            </a:extLst>
          </p:cNvPr>
          <p:cNvPicPr/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 bwMode="auto">
          <a:xfrm rot="531627">
            <a:off x="2380581" y="4498205"/>
            <a:ext cx="2229513" cy="2310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4" descr="World War II: Causes and Timeline | HISTORY.com - HISTORY">
            <a:extLst>
              <a:ext uri="{FF2B5EF4-FFF2-40B4-BE49-F238E27FC236}">
                <a16:creationId xmlns:a16="http://schemas.microsoft.com/office/drawing/2014/main" id="{236446B6-C9B5-8B45-8A1A-850C7C6056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"/>
          <a:stretch/>
        </p:blipFill>
        <p:spPr bwMode="auto">
          <a:xfrm rot="836926">
            <a:off x="2784121" y="2697150"/>
            <a:ext cx="2493751" cy="170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United Nations - Wikipedia">
            <a:extLst>
              <a:ext uri="{FF2B5EF4-FFF2-40B4-BE49-F238E27FC236}">
                <a16:creationId xmlns:a16="http://schemas.microsoft.com/office/drawing/2014/main" id="{FD51379A-F757-7943-88DD-1551F172B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99732">
            <a:off x="10113695" y="46172"/>
            <a:ext cx="2293851" cy="152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EBEF1C23-86E0-2A4F-82BB-D0D3024A03A0}"/>
              </a:ext>
            </a:extLst>
          </p:cNvPr>
          <p:cNvSpPr txBox="1">
            <a:spLocks/>
          </p:cNvSpPr>
          <p:nvPr/>
        </p:nvSpPr>
        <p:spPr>
          <a:xfrm>
            <a:off x="374496" y="196786"/>
            <a:ext cx="11412496" cy="57221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chemeClr val="accent2"/>
                </a:solidFill>
              </a:rPr>
              <a:t>What did we cover in Chapter 1? </a:t>
            </a:r>
          </a:p>
        </p:txBody>
      </p:sp>
    </p:spTree>
    <p:extLst>
      <p:ext uri="{BB962C8B-B14F-4D97-AF65-F5344CB8AC3E}">
        <p14:creationId xmlns:p14="http://schemas.microsoft.com/office/powerpoint/2010/main" val="41911923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Tower&amp;quot; Jaffa Oranges | The Palestine Poster Project Archives">
            <a:extLst>
              <a:ext uri="{FF2B5EF4-FFF2-40B4-BE49-F238E27FC236}">
                <a16:creationId xmlns:a16="http://schemas.microsoft.com/office/drawing/2014/main" id="{12518D11-6C0D-0C42-AC04-DCF41A167F7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13675">
            <a:off x="7153393" y="1410878"/>
            <a:ext cx="2674733" cy="2068256"/>
          </a:xfrm>
          <a:prstGeom prst="rect">
            <a:avLst/>
          </a:prstGeom>
          <a:noFill/>
        </p:spPr>
      </p:pic>
      <p:pic>
        <p:nvPicPr>
          <p:cNvPr id="41" name="Picture 40" descr="Map&#10;&#10;Description automatically generated">
            <a:extLst>
              <a:ext uri="{FF2B5EF4-FFF2-40B4-BE49-F238E27FC236}">
                <a16:creationId xmlns:a16="http://schemas.microsoft.com/office/drawing/2014/main" id="{3AD34956-3F9E-884B-971E-1D501891A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98629">
            <a:off x="12776" y="-47350"/>
            <a:ext cx="3267966" cy="4466219"/>
          </a:xfrm>
          <a:prstGeom prst="rect">
            <a:avLst/>
          </a:prstGeom>
        </p:spPr>
      </p:pic>
      <p:pic>
        <p:nvPicPr>
          <p:cNvPr id="42" name="Picture 2" descr="First Zionist Congress High Resolution Stock Photography and Images - Alamy">
            <a:extLst>
              <a:ext uri="{FF2B5EF4-FFF2-40B4-BE49-F238E27FC236}">
                <a16:creationId xmlns:a16="http://schemas.microsoft.com/office/drawing/2014/main" id="{D95D9F6E-AF18-3147-97BB-01AC89F5E4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r:link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016091">
            <a:off x="5056780" y="1973330"/>
            <a:ext cx="2360693" cy="2453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Theodor Herzl | Austrian Zionist leader | Britannica">
            <a:extLst>
              <a:ext uri="{FF2B5EF4-FFF2-40B4-BE49-F238E27FC236}">
                <a16:creationId xmlns:a16="http://schemas.microsoft.com/office/drawing/2014/main" id="{11A483BC-B44A-4E44-A7B0-8955746B19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0913187">
            <a:off x="4599242" y="4549164"/>
            <a:ext cx="2326343" cy="2208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 descr="A group of people in costumes&#10;&#10;Description automatically generated with medium confidence">
            <a:extLst>
              <a:ext uri="{FF2B5EF4-FFF2-40B4-BE49-F238E27FC236}">
                <a16:creationId xmlns:a16="http://schemas.microsoft.com/office/drawing/2014/main" id="{DA2CCEF4-E340-B245-B5B3-4DA01FC2B780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0729" y="82394"/>
            <a:ext cx="1294793" cy="1285946"/>
          </a:xfrm>
          <a:prstGeom prst="rect">
            <a:avLst/>
          </a:prstGeom>
        </p:spPr>
      </p:pic>
      <p:pic>
        <p:nvPicPr>
          <p:cNvPr id="45" name="Picture 44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07E1A85C-19AE-EE40-87D7-34F84FBEA08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859167">
            <a:off x="9647312" y="2813013"/>
            <a:ext cx="2798060" cy="2166916"/>
          </a:xfrm>
          <a:prstGeom prst="rect">
            <a:avLst/>
          </a:prstGeom>
        </p:spPr>
      </p:pic>
      <p:pic>
        <p:nvPicPr>
          <p:cNvPr id="46" name="Picture 45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4E54DBD0-7A61-FD45-BB71-0255F5D7C02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514416">
            <a:off x="9712058" y="4920559"/>
            <a:ext cx="2507433" cy="1814422"/>
          </a:xfrm>
          <a:prstGeom prst="rect">
            <a:avLst/>
          </a:prstGeom>
        </p:spPr>
      </p:pic>
      <p:pic>
        <p:nvPicPr>
          <p:cNvPr id="47" name="Picture 46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7AC37810-0E6A-D744-B825-6FFAD1B0F53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128501">
            <a:off x="9746458" y="1493341"/>
            <a:ext cx="2621739" cy="1219354"/>
          </a:xfrm>
          <a:prstGeom prst="rect">
            <a:avLst/>
          </a:prstGeom>
        </p:spPr>
      </p:pic>
      <p:pic>
        <p:nvPicPr>
          <p:cNvPr id="48" name="Picture 47" descr="A picture containing text, newspaper, document&#10;&#10;Description automatically generated">
            <a:extLst>
              <a:ext uri="{FF2B5EF4-FFF2-40B4-BE49-F238E27FC236}">
                <a16:creationId xmlns:a16="http://schemas.microsoft.com/office/drawing/2014/main" id="{76F277E6-7F23-0641-A510-21B46DFDAEA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975467">
            <a:off x="3517635" y="199952"/>
            <a:ext cx="1629335" cy="2626329"/>
          </a:xfrm>
          <a:custGeom>
            <a:avLst/>
            <a:gdLst/>
            <a:ahLst/>
            <a:cxnLst/>
            <a:rect l="l" t="t" r="r" b="b"/>
            <a:pathLst>
              <a:path w="4052542" h="6858000">
                <a:moveTo>
                  <a:pt x="0" y="0"/>
                </a:moveTo>
                <a:lnTo>
                  <a:pt x="4020923" y="0"/>
                </a:lnTo>
                <a:lnTo>
                  <a:pt x="4022656" y="14697"/>
                </a:lnTo>
                <a:cubicBezTo>
                  <a:pt x="4037606" y="98462"/>
                  <a:pt x="4035072" y="183369"/>
                  <a:pt x="4039126" y="267642"/>
                </a:cubicBezTo>
                <a:cubicBezTo>
                  <a:pt x="4043941" y="370699"/>
                  <a:pt x="4037860" y="474136"/>
                  <a:pt x="4035579" y="577446"/>
                </a:cubicBezTo>
                <a:cubicBezTo>
                  <a:pt x="4033805" y="665399"/>
                  <a:pt x="4025063" y="753226"/>
                  <a:pt x="4027724" y="841306"/>
                </a:cubicBezTo>
                <a:cubicBezTo>
                  <a:pt x="4027914" y="844352"/>
                  <a:pt x="4027914" y="847398"/>
                  <a:pt x="4027724" y="850444"/>
                </a:cubicBezTo>
                <a:cubicBezTo>
                  <a:pt x="4019615" y="947281"/>
                  <a:pt x="4019615" y="1044626"/>
                  <a:pt x="4027724" y="1141464"/>
                </a:cubicBezTo>
                <a:cubicBezTo>
                  <a:pt x="4030296" y="1181772"/>
                  <a:pt x="4029574" y="1222221"/>
                  <a:pt x="4025570" y="1262415"/>
                </a:cubicBezTo>
                <a:cubicBezTo>
                  <a:pt x="4021769" y="1313563"/>
                  <a:pt x="4009606" y="1365472"/>
                  <a:pt x="4018348" y="1416238"/>
                </a:cubicBezTo>
                <a:cubicBezTo>
                  <a:pt x="4024037" y="1458058"/>
                  <a:pt x="4027166" y="1500194"/>
                  <a:pt x="4027724" y="1542394"/>
                </a:cubicBezTo>
                <a:cubicBezTo>
                  <a:pt x="4032158" y="1636820"/>
                  <a:pt x="4027977" y="1731753"/>
                  <a:pt x="4026330" y="1826433"/>
                </a:cubicBezTo>
                <a:cubicBezTo>
                  <a:pt x="4024556" y="1936724"/>
                  <a:pt x="4027344" y="2047015"/>
                  <a:pt x="4018475" y="2157432"/>
                </a:cubicBezTo>
                <a:cubicBezTo>
                  <a:pt x="4013597" y="2246629"/>
                  <a:pt x="4013597" y="2336029"/>
                  <a:pt x="4018475" y="2425226"/>
                </a:cubicBezTo>
                <a:cubicBezTo>
                  <a:pt x="4020882" y="2506961"/>
                  <a:pt x="4033172" y="2587934"/>
                  <a:pt x="4031145" y="2670557"/>
                </a:cubicBezTo>
                <a:cubicBezTo>
                  <a:pt x="4028737" y="2766886"/>
                  <a:pt x="4017335" y="2862962"/>
                  <a:pt x="4020882" y="2959546"/>
                </a:cubicBezTo>
                <a:cubicBezTo>
                  <a:pt x="4022529" y="3005617"/>
                  <a:pt x="4022656" y="3051688"/>
                  <a:pt x="4023543" y="3097758"/>
                </a:cubicBezTo>
                <a:cubicBezTo>
                  <a:pt x="4024683" y="3153221"/>
                  <a:pt x="4034692" y="3208556"/>
                  <a:pt x="4029117" y="3263892"/>
                </a:cubicBezTo>
                <a:cubicBezTo>
                  <a:pt x="4019869" y="3356161"/>
                  <a:pt x="3995923" y="3446906"/>
                  <a:pt x="4010873" y="3541459"/>
                </a:cubicBezTo>
                <a:cubicBezTo>
                  <a:pt x="4019108" y="3593495"/>
                  <a:pt x="4028357" y="3645658"/>
                  <a:pt x="4033172" y="3698201"/>
                </a:cubicBezTo>
                <a:cubicBezTo>
                  <a:pt x="4037353" y="3745160"/>
                  <a:pt x="4047868" y="3792881"/>
                  <a:pt x="4039886" y="3839586"/>
                </a:cubicBezTo>
                <a:cubicBezTo>
                  <a:pt x="4033045" y="3879565"/>
                  <a:pt x="4036592" y="3919544"/>
                  <a:pt x="4031271" y="3959523"/>
                </a:cubicBezTo>
                <a:cubicBezTo>
                  <a:pt x="4024303" y="4011939"/>
                  <a:pt x="4020629" y="4065244"/>
                  <a:pt x="4015308" y="4118042"/>
                </a:cubicBezTo>
                <a:cubicBezTo>
                  <a:pt x="4010620" y="4165889"/>
                  <a:pt x="4006946" y="4213610"/>
                  <a:pt x="4019615" y="4258539"/>
                </a:cubicBezTo>
                <a:cubicBezTo>
                  <a:pt x="4050656" y="4371622"/>
                  <a:pt x="4033679" y="4484070"/>
                  <a:pt x="4022023" y="4596391"/>
                </a:cubicBezTo>
                <a:cubicBezTo>
                  <a:pt x="4016321" y="4650965"/>
                  <a:pt x="4007959" y="4708712"/>
                  <a:pt x="4020629" y="4758718"/>
                </a:cubicBezTo>
                <a:cubicBezTo>
                  <a:pt x="4043941" y="4847432"/>
                  <a:pt x="4025697" y="4931705"/>
                  <a:pt x="4015561" y="5016866"/>
                </a:cubicBezTo>
                <a:cubicBezTo>
                  <a:pt x="4003335" y="5100174"/>
                  <a:pt x="4005096" y="5184929"/>
                  <a:pt x="4020756" y="5267654"/>
                </a:cubicBezTo>
                <a:cubicBezTo>
                  <a:pt x="4033172" y="5326035"/>
                  <a:pt x="4033172" y="5385432"/>
                  <a:pt x="4034692" y="5444194"/>
                </a:cubicBezTo>
                <a:cubicBezTo>
                  <a:pt x="4035579" y="5481001"/>
                  <a:pt x="4022023" y="5518441"/>
                  <a:pt x="4013027" y="5555120"/>
                </a:cubicBezTo>
                <a:cubicBezTo>
                  <a:pt x="3996937" y="5621371"/>
                  <a:pt x="3991109" y="5688636"/>
                  <a:pt x="4013027" y="5753237"/>
                </a:cubicBezTo>
                <a:cubicBezTo>
                  <a:pt x="4043561" y="5842713"/>
                  <a:pt x="4061045" y="5932189"/>
                  <a:pt x="4048375" y="6026870"/>
                </a:cubicBezTo>
                <a:cubicBezTo>
                  <a:pt x="4041027" y="6085251"/>
                  <a:pt x="4039380" y="6144902"/>
                  <a:pt x="4028357" y="6202522"/>
                </a:cubicBezTo>
                <a:cubicBezTo>
                  <a:pt x="4010240" y="6298091"/>
                  <a:pt x="4016701" y="6393024"/>
                  <a:pt x="4031145" y="6487196"/>
                </a:cubicBezTo>
                <a:cubicBezTo>
                  <a:pt x="4041293" y="6565885"/>
                  <a:pt x="4042395" y="6645474"/>
                  <a:pt x="4034439" y="6724403"/>
                </a:cubicBezTo>
                <a:lnTo>
                  <a:pt x="4025206" y="6858000"/>
                </a:lnTo>
                <a:lnTo>
                  <a:pt x="0" y="6858000"/>
                </a:lnTo>
                <a:close/>
              </a:path>
            </a:pathLst>
          </a:custGeom>
          <a:ln w="57150">
            <a:noFill/>
          </a:ln>
        </p:spPr>
      </p:pic>
      <p:pic>
        <p:nvPicPr>
          <p:cNvPr id="49" name="Picture 48" descr="League of Nations - Wikipedia">
            <a:extLst>
              <a:ext uri="{FF2B5EF4-FFF2-40B4-BE49-F238E27FC236}">
                <a16:creationId xmlns:a16="http://schemas.microsoft.com/office/drawing/2014/main" id="{77E439F3-A4AC-B540-B878-8573E61B51FC}"/>
              </a:ext>
            </a:extLst>
          </p:cNvPr>
          <p:cNvPicPr/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0880248">
            <a:off x="8583166" y="-80675"/>
            <a:ext cx="1599501" cy="177456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B66ACDBF-30BB-4941-806F-F1BC266ECC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49" name="Picture 1" descr="General Sir Edmund Allenby entering Jerusalem, 11 December 1917">
            <a:extLst>
              <a:ext uri="{FF2B5EF4-FFF2-40B4-BE49-F238E27FC236}">
                <a16:creationId xmlns:a16="http://schemas.microsoft.com/office/drawing/2014/main" id="{2E75C04C-E90F-6F43-AE30-130694864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r:link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92373">
            <a:off x="4985555" y="20089"/>
            <a:ext cx="1831856" cy="1858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palestinian journeys | a purse, a song, and a gun">
            <a:extLst>
              <a:ext uri="{FF2B5EF4-FFF2-40B4-BE49-F238E27FC236}">
                <a16:creationId xmlns:a16="http://schemas.microsoft.com/office/drawing/2014/main" id="{A2E77755-CAB8-1347-9AAB-A90C5AEF8D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/>
        </p:blipFill>
        <p:spPr bwMode="auto">
          <a:xfrm rot="20922852">
            <a:off x="170018" y="4265941"/>
            <a:ext cx="2155624" cy="2420253"/>
          </a:xfrm>
          <a:custGeom>
            <a:avLst/>
            <a:gdLst/>
            <a:ahLst/>
            <a:cxnLst/>
            <a:rect l="l" t="t" r="r" b="b"/>
            <a:pathLst>
              <a:path w="6108161" h="6858000">
                <a:moveTo>
                  <a:pt x="0" y="0"/>
                </a:moveTo>
                <a:lnTo>
                  <a:pt x="2058355" y="0"/>
                </a:lnTo>
                <a:lnTo>
                  <a:pt x="3299791" y="0"/>
                </a:lnTo>
                <a:lnTo>
                  <a:pt x="6076880" y="0"/>
                </a:lnTo>
                <a:lnTo>
                  <a:pt x="6078171" y="10931"/>
                </a:lnTo>
                <a:cubicBezTo>
                  <a:pt x="6093300" y="94836"/>
                  <a:pt x="6090630" y="179884"/>
                  <a:pt x="6094698" y="264297"/>
                </a:cubicBezTo>
                <a:cubicBezTo>
                  <a:pt x="6099656" y="367652"/>
                  <a:pt x="6093427" y="471135"/>
                  <a:pt x="6091266" y="574617"/>
                </a:cubicBezTo>
                <a:cubicBezTo>
                  <a:pt x="6089359" y="662717"/>
                  <a:pt x="6080587" y="750690"/>
                  <a:pt x="6083384" y="838916"/>
                </a:cubicBezTo>
                <a:cubicBezTo>
                  <a:pt x="6083384" y="841968"/>
                  <a:pt x="6083384" y="845019"/>
                  <a:pt x="6083384" y="848070"/>
                </a:cubicBezTo>
                <a:cubicBezTo>
                  <a:pt x="6075375" y="945068"/>
                  <a:pt x="6075375" y="1042576"/>
                  <a:pt x="6083384" y="1139574"/>
                </a:cubicBezTo>
                <a:cubicBezTo>
                  <a:pt x="6085964" y="1179950"/>
                  <a:pt x="6085240" y="1220466"/>
                  <a:pt x="6081223" y="1260728"/>
                </a:cubicBezTo>
                <a:cubicBezTo>
                  <a:pt x="6077409" y="1311960"/>
                  <a:pt x="6065204" y="1364083"/>
                  <a:pt x="6073976" y="1414934"/>
                </a:cubicBezTo>
                <a:cubicBezTo>
                  <a:pt x="6079722" y="1456784"/>
                  <a:pt x="6082913" y="1498940"/>
                  <a:pt x="6083511" y="1541172"/>
                </a:cubicBezTo>
                <a:cubicBezTo>
                  <a:pt x="6087833" y="1635755"/>
                  <a:pt x="6083638" y="1730847"/>
                  <a:pt x="6082112" y="1825685"/>
                </a:cubicBezTo>
                <a:cubicBezTo>
                  <a:pt x="6080205" y="1936286"/>
                  <a:pt x="6083002" y="2046634"/>
                  <a:pt x="6074103" y="2157235"/>
                </a:cubicBezTo>
                <a:cubicBezTo>
                  <a:pt x="6069145" y="2246581"/>
                  <a:pt x="6069145" y="2336130"/>
                  <a:pt x="6074103" y="2425476"/>
                </a:cubicBezTo>
                <a:cubicBezTo>
                  <a:pt x="6076519" y="2507473"/>
                  <a:pt x="6088850" y="2588454"/>
                  <a:pt x="6086816" y="2671214"/>
                </a:cubicBezTo>
                <a:cubicBezTo>
                  <a:pt x="6084401" y="2767832"/>
                  <a:pt x="6072959" y="2863940"/>
                  <a:pt x="6076519" y="2960685"/>
                </a:cubicBezTo>
                <a:cubicBezTo>
                  <a:pt x="6078171" y="3006832"/>
                  <a:pt x="6078299" y="3052980"/>
                  <a:pt x="6079316" y="3099127"/>
                </a:cubicBezTo>
                <a:cubicBezTo>
                  <a:pt x="6080333" y="3154682"/>
                  <a:pt x="6090376" y="3210110"/>
                  <a:pt x="6084782" y="3265665"/>
                </a:cubicBezTo>
                <a:cubicBezTo>
                  <a:pt x="6075502" y="3358087"/>
                  <a:pt x="6051475" y="3448857"/>
                  <a:pt x="6066476" y="3543567"/>
                </a:cubicBezTo>
                <a:cubicBezTo>
                  <a:pt x="6074739" y="3595690"/>
                  <a:pt x="6084146" y="3647940"/>
                  <a:pt x="6088850" y="3700571"/>
                </a:cubicBezTo>
                <a:cubicBezTo>
                  <a:pt x="6093045" y="3747608"/>
                  <a:pt x="6103724" y="3795408"/>
                  <a:pt x="6095588" y="3842191"/>
                </a:cubicBezTo>
                <a:cubicBezTo>
                  <a:pt x="6088723" y="3882237"/>
                  <a:pt x="6092410" y="3922282"/>
                  <a:pt x="6087070" y="3962327"/>
                </a:cubicBezTo>
                <a:cubicBezTo>
                  <a:pt x="6080078" y="4014831"/>
                  <a:pt x="6076265" y="4068352"/>
                  <a:pt x="6071052" y="4121111"/>
                </a:cubicBezTo>
                <a:cubicBezTo>
                  <a:pt x="6066221" y="4169038"/>
                  <a:pt x="6062662" y="4216838"/>
                  <a:pt x="6075375" y="4261841"/>
                </a:cubicBezTo>
                <a:cubicBezTo>
                  <a:pt x="6106394" y="4375112"/>
                  <a:pt x="6089359" y="4487748"/>
                  <a:pt x="6077663" y="4600257"/>
                </a:cubicBezTo>
                <a:cubicBezTo>
                  <a:pt x="6071942" y="4655049"/>
                  <a:pt x="6063552" y="4712765"/>
                  <a:pt x="6076265" y="4762853"/>
                </a:cubicBezTo>
                <a:cubicBezTo>
                  <a:pt x="6099783" y="4851716"/>
                  <a:pt x="6081350" y="4936764"/>
                  <a:pt x="6071179" y="5021432"/>
                </a:cubicBezTo>
                <a:cubicBezTo>
                  <a:pt x="6061009" y="5106099"/>
                  <a:pt x="6058594" y="5189495"/>
                  <a:pt x="6076392" y="5272637"/>
                </a:cubicBezTo>
                <a:cubicBezTo>
                  <a:pt x="6088850" y="5331116"/>
                  <a:pt x="6088850" y="5390612"/>
                  <a:pt x="6090376" y="5449600"/>
                </a:cubicBezTo>
                <a:cubicBezTo>
                  <a:pt x="6091266" y="5486339"/>
                  <a:pt x="6077663" y="5523842"/>
                  <a:pt x="6068637" y="5560582"/>
                </a:cubicBezTo>
                <a:cubicBezTo>
                  <a:pt x="6052364" y="5626943"/>
                  <a:pt x="6046517" y="5694321"/>
                  <a:pt x="6068637" y="5759029"/>
                </a:cubicBezTo>
                <a:cubicBezTo>
                  <a:pt x="6099148" y="5848655"/>
                  <a:pt x="6116691" y="5938407"/>
                  <a:pt x="6103978" y="6033117"/>
                </a:cubicBezTo>
                <a:cubicBezTo>
                  <a:pt x="6096732" y="6091724"/>
                  <a:pt x="6094952" y="6151347"/>
                  <a:pt x="6084019" y="6209190"/>
                </a:cubicBezTo>
                <a:cubicBezTo>
                  <a:pt x="6065713" y="6304790"/>
                  <a:pt x="6072196" y="6399882"/>
                  <a:pt x="6086816" y="6494211"/>
                </a:cubicBezTo>
                <a:cubicBezTo>
                  <a:pt x="6096897" y="6573081"/>
                  <a:pt x="6097965" y="6652829"/>
                  <a:pt x="6089994" y="6731941"/>
                </a:cubicBezTo>
                <a:lnTo>
                  <a:pt x="6081268" y="6858000"/>
                </a:lnTo>
                <a:lnTo>
                  <a:pt x="3299791" y="6858000"/>
                </a:lnTo>
                <a:lnTo>
                  <a:pt x="2058355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8DC1EAE4-740C-6645-91FB-0F75925CB426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68889">
            <a:off x="7026606" y="3359603"/>
            <a:ext cx="2676313" cy="3690960"/>
          </a:xfrm>
          <a:prstGeom prst="rect">
            <a:avLst/>
          </a:prstGeom>
        </p:spPr>
      </p:pic>
      <p:pic>
        <p:nvPicPr>
          <p:cNvPr id="52" name="Picture 51" descr="Historian on King David Hotel bombing: &amp;#39;It was an act of terror&amp;#39; - Israel  News - Haaretz.com">
            <a:extLst>
              <a:ext uri="{FF2B5EF4-FFF2-40B4-BE49-F238E27FC236}">
                <a16:creationId xmlns:a16="http://schemas.microsoft.com/office/drawing/2014/main" id="{D318AF85-D8C6-7D46-955E-C0AB59D67794}"/>
              </a:ext>
            </a:extLst>
          </p:cNvPr>
          <p:cNvPicPr/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 bwMode="auto">
          <a:xfrm rot="531627">
            <a:off x="2380581" y="4498205"/>
            <a:ext cx="2229513" cy="2310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4" descr="World War II: Causes and Timeline | HISTORY.com - HISTORY">
            <a:extLst>
              <a:ext uri="{FF2B5EF4-FFF2-40B4-BE49-F238E27FC236}">
                <a16:creationId xmlns:a16="http://schemas.microsoft.com/office/drawing/2014/main" id="{236446B6-C9B5-8B45-8A1A-850C7C6056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"/>
          <a:stretch/>
        </p:blipFill>
        <p:spPr bwMode="auto">
          <a:xfrm rot="836926">
            <a:off x="2784121" y="2697150"/>
            <a:ext cx="2493751" cy="170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United Nations - Wikipedia">
            <a:extLst>
              <a:ext uri="{FF2B5EF4-FFF2-40B4-BE49-F238E27FC236}">
                <a16:creationId xmlns:a16="http://schemas.microsoft.com/office/drawing/2014/main" id="{FD51379A-F757-7943-88DD-1551F172B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99732">
            <a:off x="10113695" y="46172"/>
            <a:ext cx="2293851" cy="152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1" name="Content Placeholder 2">
            <a:extLst>
              <a:ext uri="{FF2B5EF4-FFF2-40B4-BE49-F238E27FC236}">
                <a16:creationId xmlns:a16="http://schemas.microsoft.com/office/drawing/2014/main" id="{C3F7DD3F-4CF2-7846-B6C1-14081316432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46486839"/>
              </p:ext>
            </p:extLst>
          </p:nvPr>
        </p:nvGraphicFramePr>
        <p:xfrm>
          <a:off x="3077896" y="1680589"/>
          <a:ext cx="6007387" cy="40686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0" r:lo="rId21" r:qs="rId22" r:cs="rId23"/>
          </a:graphicData>
        </a:graphic>
      </p:graphicFrame>
      <p:sp>
        <p:nvSpPr>
          <p:cNvPr id="23" name="Title 1">
            <a:extLst>
              <a:ext uri="{FF2B5EF4-FFF2-40B4-BE49-F238E27FC236}">
                <a16:creationId xmlns:a16="http://schemas.microsoft.com/office/drawing/2014/main" id="{EBEF1C23-86E0-2A4F-82BB-D0D3024A03A0}"/>
              </a:ext>
            </a:extLst>
          </p:cNvPr>
          <p:cNvSpPr txBox="1">
            <a:spLocks/>
          </p:cNvSpPr>
          <p:nvPr/>
        </p:nvSpPr>
        <p:spPr>
          <a:xfrm>
            <a:off x="374496" y="196786"/>
            <a:ext cx="11412496" cy="57221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chemeClr val="accent2"/>
                </a:solidFill>
              </a:rPr>
              <a:t>Chapter 1</a:t>
            </a:r>
          </a:p>
        </p:txBody>
      </p:sp>
    </p:spTree>
    <p:extLst>
      <p:ext uri="{BB962C8B-B14F-4D97-AF65-F5344CB8AC3E}">
        <p14:creationId xmlns:p14="http://schemas.microsoft.com/office/powerpoint/2010/main" val="23876844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range Re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range Re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range Re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4.xml><?xml version="1.0" encoding="utf-8"?>
<a:theme xmlns:a="http://schemas.openxmlformats.org/drawingml/2006/main" name="3_Office Theme">
  <a:themeElements>
    <a:clrScheme name="Yellow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5.xml><?xml version="1.0" encoding="utf-8"?>
<a:theme xmlns:a="http://schemas.openxmlformats.org/drawingml/2006/main" name="4_Office Theme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range Re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 PPT" id="{928B64B4-EE8A-B24C-9EFB-80711E0726FE}" vid="{41CFEAAB-C0BE-ED4F-AA8F-D735C36EB6E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1944</TotalTime>
  <Words>1610</Words>
  <Application>Microsoft Macintosh PowerPoint</Application>
  <PresentationFormat>Widescreen</PresentationFormat>
  <Paragraphs>158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Arial</vt:lpstr>
      <vt:lpstr>Bodoni 72 Book</vt:lpstr>
      <vt:lpstr>Calibri</vt:lpstr>
      <vt:lpstr>Calibri Light</vt:lpstr>
      <vt:lpstr>Courier</vt:lpstr>
      <vt:lpstr>Office Theme</vt:lpstr>
      <vt:lpstr>2_Office Theme</vt:lpstr>
      <vt:lpstr>6_Office Theme</vt:lpstr>
      <vt:lpstr>3_Office Theme</vt:lpstr>
      <vt:lpstr>4_Office Theme</vt:lpstr>
      <vt:lpstr>1_Office Theme</vt:lpstr>
      <vt:lpstr>What should be done about the situation in Palestine-Israel?</vt:lpstr>
      <vt:lpstr>Learning objectives</vt:lpstr>
      <vt:lpstr>Chapter Three Recap</vt:lpstr>
      <vt:lpstr>What did we cover in Chapter 3? </vt:lpstr>
      <vt:lpstr>What did we cover in Chapter 3?</vt:lpstr>
      <vt:lpstr>You are now going to be allocated an exam-style question on Chapter 3   Plan an answer in your book and be prepared to explain your answer to the rest of the class</vt:lpstr>
      <vt:lpstr>Chapter One Recap</vt:lpstr>
      <vt:lpstr>PowerPoint Presentation</vt:lpstr>
      <vt:lpstr>PowerPoint Presentation</vt:lpstr>
      <vt:lpstr>Chapter Two Recap</vt:lpstr>
      <vt:lpstr>What did we cover in Chapter 2? </vt:lpstr>
      <vt:lpstr>Chapter 2</vt:lpstr>
      <vt:lpstr>20a. In pairs, cut out the cards below and match the key events &amp; dates:</vt:lpstr>
      <vt:lpstr>PowerPoint Presentation</vt:lpstr>
      <vt:lpstr>PowerPoint Presentation</vt:lpstr>
      <vt:lpstr>In pairs, using 20a and 20b, describe 2-3 differences between Palestine-Israel in the past and today  </vt:lpstr>
      <vt:lpstr>20c. True or false? In Lesson 1, you wrote ‘true’ or ‘false’ under each of these statements. Without looking back at your answers from Lesson 1, do this again now: </vt:lpstr>
      <vt:lpstr>Working in small groups, compare your answers from Lesson 1 with your answers today. </vt:lpstr>
      <vt:lpstr>20d. Myth vs reality Working in pairs, can you match up the myth with the reality?</vt:lpstr>
      <vt:lpstr>20d. Myth vs reality Working in pairs, can you match up the myth with the reality?</vt:lpstr>
      <vt:lpstr>What should be done about the situation in Palestine-Israel?</vt:lpstr>
      <vt:lpstr>Plenary  With the person next to you:  Describe and explain 3 changes over time in Palestine-Israel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Opener for Lesson 20:</dc:title>
  <dc:creator>Kelsted, Charlotte</dc:creator>
  <cp:lastModifiedBy>Kelsted, Charlotte</cp:lastModifiedBy>
  <cp:revision>353</cp:revision>
  <dcterms:created xsi:type="dcterms:W3CDTF">2022-02-04T17:13:49Z</dcterms:created>
  <dcterms:modified xsi:type="dcterms:W3CDTF">2022-02-18T13:09:11Z</dcterms:modified>
</cp:coreProperties>
</file>